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9" r:id="rId2"/>
    <p:sldId id="257" r:id="rId3"/>
    <p:sldId id="280" r:id="rId4"/>
    <p:sldId id="272" r:id="rId5"/>
    <p:sldId id="273" r:id="rId6"/>
    <p:sldId id="274" r:id="rId7"/>
    <p:sldId id="278" r:id="rId8"/>
    <p:sldId id="260" r:id="rId9"/>
    <p:sldId id="261" r:id="rId10"/>
    <p:sldId id="264" r:id="rId11"/>
    <p:sldId id="267" r:id="rId12"/>
  </p:sldIdLst>
  <p:sldSz cx="12192000" cy="6858000"/>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Jia" initials="JJ" lastIdx="2" clrIdx="0">
    <p:extLst>
      <p:ext uri="{19B8F6BF-5375-455C-9EA6-DF929625EA0E}">
        <p15:presenceInfo xmlns:p15="http://schemas.microsoft.com/office/powerpoint/2012/main" userId="Justin J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4A6845"/>
    <a:srgbClr val="345433"/>
    <a:srgbClr val="3C5B38"/>
    <a:srgbClr val="F6F8F5"/>
    <a:srgbClr val="F2F5F0"/>
    <a:srgbClr val="25493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60" autoAdjust="0"/>
  </p:normalViewPr>
  <p:slideViewPr>
    <p:cSldViewPr snapToGrid="0" snapToObjects="1">
      <p:cViewPr varScale="1">
        <p:scale>
          <a:sx n="82" d="100"/>
          <a:sy n="82" d="100"/>
        </p:scale>
        <p:origin x="511" y="65"/>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E2786-5377-2948-8FE8-1FE5F4D2F507}" type="datetimeFigureOut">
              <a:rPr kumimoji="1" lang="zh-CN" altLang="en-US" smtClean="0"/>
              <a:t>2023/3/8</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C7F7F9-0F58-214D-8C08-599127B91F4B}" type="slidenum">
              <a:rPr kumimoji="1" lang="zh-CN" altLang="en-US" smtClean="0"/>
              <a:t>‹#›</a:t>
            </a:fld>
            <a:endParaRPr kumimoji="1" lang="zh-CN" altLang="en-US"/>
          </a:p>
        </p:txBody>
      </p:sp>
    </p:spTree>
    <p:extLst>
      <p:ext uri="{BB962C8B-B14F-4D97-AF65-F5344CB8AC3E}">
        <p14:creationId xmlns:p14="http://schemas.microsoft.com/office/powerpoint/2010/main" val="5222896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AC7F7F9-0F58-214D-8C08-599127B91F4B}" type="slidenum">
              <a:rPr kumimoji="1" lang="zh-CN" altLang="en-US" smtClean="0"/>
              <a:t>1</a:t>
            </a:fld>
            <a:endParaRPr kumimoji="1" lang="zh-CN" altLang="en-US"/>
          </a:p>
        </p:txBody>
      </p:sp>
    </p:spTree>
    <p:extLst>
      <p:ext uri="{BB962C8B-B14F-4D97-AF65-F5344CB8AC3E}">
        <p14:creationId xmlns:p14="http://schemas.microsoft.com/office/powerpoint/2010/main" val="337939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AC7F7F9-0F58-214D-8C08-599127B91F4B}" type="slidenum">
              <a:rPr kumimoji="1" lang="zh-CN" altLang="en-US" smtClean="0"/>
              <a:t>10</a:t>
            </a:fld>
            <a:endParaRPr kumimoji="1" lang="zh-CN" altLang="en-US"/>
          </a:p>
        </p:txBody>
      </p:sp>
    </p:spTree>
    <p:extLst>
      <p:ext uri="{BB962C8B-B14F-4D97-AF65-F5344CB8AC3E}">
        <p14:creationId xmlns:p14="http://schemas.microsoft.com/office/powerpoint/2010/main" val="315751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Font typeface="Arial"/>
              <a:buNone/>
            </a:pPr>
            <a:endParaRPr kumimoji="1" lang="zh-CN" altLang="en-US" sz="1000" dirty="0"/>
          </a:p>
        </p:txBody>
      </p:sp>
      <p:sp>
        <p:nvSpPr>
          <p:cNvPr id="4" name="幻灯片编号占位符 3"/>
          <p:cNvSpPr>
            <a:spLocks noGrp="1"/>
          </p:cNvSpPr>
          <p:nvPr>
            <p:ph type="sldNum" sz="quarter" idx="10"/>
          </p:nvPr>
        </p:nvSpPr>
        <p:spPr/>
        <p:txBody>
          <a:bodyPr/>
          <a:lstStyle/>
          <a:p>
            <a:fld id="{2AC7F7F9-0F58-214D-8C08-599127B91F4B}" type="slidenum">
              <a:rPr kumimoji="1" lang="zh-CN" altLang="en-US" smtClean="0"/>
              <a:t>11</a:t>
            </a:fld>
            <a:endParaRPr kumimoji="1" lang="zh-CN" altLang="en-US"/>
          </a:p>
        </p:txBody>
      </p:sp>
    </p:spTree>
    <p:extLst>
      <p:ext uri="{BB962C8B-B14F-4D97-AF65-F5344CB8AC3E}">
        <p14:creationId xmlns:p14="http://schemas.microsoft.com/office/powerpoint/2010/main" val="315751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nSpc>
                <a:spcPct val="100000"/>
              </a:lnSpc>
            </a:pPr>
            <a:endParaRPr lang="en-US" altLang="zh-CN" dirty="0"/>
          </a:p>
        </p:txBody>
      </p:sp>
      <p:sp>
        <p:nvSpPr>
          <p:cNvPr id="4" name="幻灯片编号占位符 3"/>
          <p:cNvSpPr>
            <a:spLocks noGrp="1"/>
          </p:cNvSpPr>
          <p:nvPr>
            <p:ph type="sldNum" sz="quarter" idx="10"/>
          </p:nvPr>
        </p:nvSpPr>
        <p:spPr/>
        <p:txBody>
          <a:bodyPr/>
          <a:lstStyle/>
          <a:p>
            <a:fld id="{2AC7F7F9-0F58-214D-8C08-599127B91F4B}" type="slidenum">
              <a:rPr kumimoji="1" lang="zh-CN" altLang="en-US" smtClean="0"/>
              <a:t>2</a:t>
            </a:fld>
            <a:endParaRPr kumimoji="1" lang="zh-CN" altLang="en-US"/>
          </a:p>
        </p:txBody>
      </p:sp>
    </p:spTree>
    <p:extLst>
      <p:ext uri="{BB962C8B-B14F-4D97-AF65-F5344CB8AC3E}">
        <p14:creationId xmlns:p14="http://schemas.microsoft.com/office/powerpoint/2010/main" val="377629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AC7F7F9-0F58-214D-8C08-599127B91F4B}" type="slidenum">
              <a:rPr kumimoji="1" lang="zh-CN" altLang="en-US" smtClean="0"/>
              <a:t>3</a:t>
            </a:fld>
            <a:endParaRPr kumimoji="1" lang="zh-CN" altLang="en-US"/>
          </a:p>
        </p:txBody>
      </p:sp>
    </p:spTree>
    <p:extLst>
      <p:ext uri="{BB962C8B-B14F-4D97-AF65-F5344CB8AC3E}">
        <p14:creationId xmlns:p14="http://schemas.microsoft.com/office/powerpoint/2010/main" val="358655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C7F7F9-0F58-214D-8C08-599127B91F4B}" type="slidenum">
              <a:rPr kumimoji="1" lang="zh-CN" altLang="en-US" smtClean="0"/>
              <a:t>4</a:t>
            </a:fld>
            <a:endParaRPr kumimoji="1" lang="zh-CN" altLang="en-US"/>
          </a:p>
        </p:txBody>
      </p:sp>
    </p:spTree>
    <p:extLst>
      <p:ext uri="{BB962C8B-B14F-4D97-AF65-F5344CB8AC3E}">
        <p14:creationId xmlns:p14="http://schemas.microsoft.com/office/powerpoint/2010/main" val="253333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C7F7F9-0F58-214D-8C08-599127B91F4B}" type="slidenum">
              <a:rPr kumimoji="1" lang="zh-CN" altLang="en-US" smtClean="0"/>
              <a:t>5</a:t>
            </a:fld>
            <a:endParaRPr kumimoji="1" lang="zh-CN" altLang="en-US"/>
          </a:p>
        </p:txBody>
      </p:sp>
    </p:spTree>
    <p:extLst>
      <p:ext uri="{BB962C8B-B14F-4D97-AF65-F5344CB8AC3E}">
        <p14:creationId xmlns:p14="http://schemas.microsoft.com/office/powerpoint/2010/main" val="424504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C7F7F9-0F58-214D-8C08-599127B91F4B}" type="slidenum">
              <a:rPr kumimoji="1" lang="zh-CN" altLang="en-US" smtClean="0"/>
              <a:t>6</a:t>
            </a:fld>
            <a:endParaRPr kumimoji="1" lang="zh-CN" altLang="en-US"/>
          </a:p>
        </p:txBody>
      </p:sp>
    </p:spTree>
    <p:extLst>
      <p:ext uri="{BB962C8B-B14F-4D97-AF65-F5344CB8AC3E}">
        <p14:creationId xmlns:p14="http://schemas.microsoft.com/office/powerpoint/2010/main" val="128385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C7F7F9-0F58-214D-8C08-599127B91F4B}" type="slidenum">
              <a:rPr kumimoji="1" lang="zh-CN" altLang="en-US" smtClean="0"/>
              <a:t>7</a:t>
            </a:fld>
            <a:endParaRPr kumimoji="1" lang="zh-CN" altLang="en-US"/>
          </a:p>
        </p:txBody>
      </p:sp>
    </p:spTree>
    <p:extLst>
      <p:ext uri="{BB962C8B-B14F-4D97-AF65-F5344CB8AC3E}">
        <p14:creationId xmlns:p14="http://schemas.microsoft.com/office/powerpoint/2010/main" val="172366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10000"/>
              </a:lnSpc>
              <a:spcBef>
                <a:spcPts val="0"/>
              </a:spcBef>
              <a:spcAft>
                <a:spcPts val="0"/>
              </a:spcAft>
              <a:buClrTx/>
              <a:buSzTx/>
              <a:buFontTx/>
              <a:buNone/>
              <a:tabLst/>
              <a:defRPr/>
            </a:pPr>
            <a:endParaRPr lang="en-US" altLang="zh-CN" dirty="0">
              <a:solidFill>
                <a:srgbClr val="FF0000"/>
              </a:solidFill>
            </a:endParaRPr>
          </a:p>
        </p:txBody>
      </p:sp>
      <p:sp>
        <p:nvSpPr>
          <p:cNvPr id="4" name="幻灯片编号占位符 3"/>
          <p:cNvSpPr>
            <a:spLocks noGrp="1"/>
          </p:cNvSpPr>
          <p:nvPr>
            <p:ph type="sldNum" sz="quarter" idx="10"/>
          </p:nvPr>
        </p:nvSpPr>
        <p:spPr/>
        <p:txBody>
          <a:bodyPr/>
          <a:lstStyle/>
          <a:p>
            <a:fld id="{2AC7F7F9-0F58-214D-8C08-599127B91F4B}" type="slidenum">
              <a:rPr kumimoji="1" lang="zh-CN" altLang="en-US" smtClean="0"/>
              <a:t>8</a:t>
            </a:fld>
            <a:endParaRPr kumimoji="1" lang="zh-CN" altLang="en-US"/>
          </a:p>
        </p:txBody>
      </p:sp>
    </p:spTree>
    <p:extLst>
      <p:ext uri="{BB962C8B-B14F-4D97-AF65-F5344CB8AC3E}">
        <p14:creationId xmlns:p14="http://schemas.microsoft.com/office/powerpoint/2010/main" val="200983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2AC7F7F9-0F58-214D-8C08-599127B91F4B}" type="slidenum">
              <a:rPr kumimoji="1" lang="zh-CN" altLang="en-US" smtClean="0"/>
              <a:t>9</a:t>
            </a:fld>
            <a:endParaRPr kumimoji="1" lang="zh-CN" altLang="en-US"/>
          </a:p>
        </p:txBody>
      </p:sp>
    </p:spTree>
    <p:extLst>
      <p:ext uri="{BB962C8B-B14F-4D97-AF65-F5344CB8AC3E}">
        <p14:creationId xmlns:p14="http://schemas.microsoft.com/office/powerpoint/2010/main" val="3614725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2" name="矩形 11"/>
          <p:cNvSpPr/>
          <p:nvPr userDrawn="1"/>
        </p:nvSpPr>
        <p:spPr>
          <a:xfrm>
            <a:off x="-16041" y="0"/>
            <a:ext cx="1844842" cy="6858000"/>
          </a:xfrm>
          <a:prstGeom prst="rect">
            <a:avLst/>
          </a:prstGeom>
          <a:solidFill>
            <a:srgbClr val="F6F8F5"/>
          </a:solidFill>
          <a:ln>
            <a:solidFill>
              <a:srgbClr val="F6F8F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userDrawn="1"/>
        </p:nvPicPr>
        <p:blipFill>
          <a:blip r:embed="rId2"/>
          <a:stretch>
            <a:fillRect/>
          </a:stretch>
        </p:blipFill>
        <p:spPr>
          <a:xfrm>
            <a:off x="1828800" y="0"/>
            <a:ext cx="10364133" cy="6858000"/>
          </a:xfrm>
          <a:prstGeom prst="rect">
            <a:avLst/>
          </a:prstGeom>
        </p:spPr>
      </p:pic>
      <p:sp>
        <p:nvSpPr>
          <p:cNvPr id="3" name="副标题 2"/>
          <p:cNvSpPr>
            <a:spLocks noGrp="1"/>
          </p:cNvSpPr>
          <p:nvPr>
            <p:ph type="subTitle" idx="1" hasCustomPrompt="1"/>
          </p:nvPr>
        </p:nvSpPr>
        <p:spPr>
          <a:xfrm rot="21193733">
            <a:off x="2050169" y="3380901"/>
            <a:ext cx="8534400" cy="813091"/>
          </a:xfrm>
        </p:spPr>
        <p:txBody>
          <a:bodyPr anchor="ctr"/>
          <a:lstStyle>
            <a:lvl1pPr marL="0" indent="0" algn="ctr">
              <a:buNone/>
              <a:defRPr>
                <a:solidFill>
                  <a:schemeClr val="tx1">
                    <a:tint val="75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
        <p:nvSpPr>
          <p:cNvPr id="4" name="日期占位符 3"/>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pic>
        <p:nvPicPr>
          <p:cNvPr id="10" name="图片 9"/>
          <p:cNvPicPr>
            <a:picLocks noChangeAspect="1"/>
          </p:cNvPicPr>
          <p:nvPr userDrawn="1"/>
        </p:nvPicPr>
        <p:blipFill>
          <a:blip r:embed="rId3"/>
          <a:stretch>
            <a:fillRect/>
          </a:stretch>
        </p:blipFill>
        <p:spPr>
          <a:xfrm flipH="1">
            <a:off x="-413980" y="2745587"/>
            <a:ext cx="3953319" cy="3509951"/>
          </a:xfrm>
          <a:prstGeom prst="rect">
            <a:avLst/>
          </a:prstGeom>
        </p:spPr>
      </p:pic>
      <p:sp>
        <p:nvSpPr>
          <p:cNvPr id="2" name="标题 1"/>
          <p:cNvSpPr>
            <a:spLocks noGrp="1"/>
          </p:cNvSpPr>
          <p:nvPr>
            <p:ph type="ctrTitle"/>
          </p:nvPr>
        </p:nvSpPr>
        <p:spPr>
          <a:xfrm rot="21201336">
            <a:off x="2036348" y="1312996"/>
            <a:ext cx="7741003" cy="1470025"/>
          </a:xfrm>
        </p:spPr>
        <p:txBody>
          <a:bodyPr>
            <a:normAutofit/>
          </a:bodyPr>
          <a:lstStyle>
            <a:lvl1pPr>
              <a:defRPr sz="4400">
                <a:solidFill>
                  <a:schemeClr val="bg1"/>
                </a:solidFill>
                <a:latin typeface="微软雅黑" panose="020B0503020204020204" pitchFamily="34" charset="-122"/>
                <a:ea typeface="微软雅黑" panose="020B0503020204020204" pitchFamily="34" charset="-122"/>
              </a:defRPr>
            </a:lvl1pPr>
          </a:lstStyle>
          <a:p>
            <a:r>
              <a:rPr kumimoji="1" lang="zh-CN" altLang="en-US" dirty="0"/>
              <a:t>单击此处编辑母版标题样式</a:t>
            </a:r>
          </a:p>
        </p:txBody>
      </p:sp>
    </p:spTree>
    <p:extLst>
      <p:ext uri="{BB962C8B-B14F-4D97-AF65-F5344CB8AC3E}">
        <p14:creationId xmlns:p14="http://schemas.microsoft.com/office/powerpoint/2010/main" val="47581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213557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183194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609600" y="274639"/>
            <a:ext cx="8026400" cy="5851525"/>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274900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159999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25810" y="9337"/>
            <a:ext cx="12243619" cy="6858000"/>
          </a:xfrm>
          <a:prstGeom prst="rect">
            <a:avLst/>
          </a:prstGeom>
        </p:spPr>
      </p:pic>
      <p:sp>
        <p:nvSpPr>
          <p:cNvPr id="2" name="标题 1"/>
          <p:cNvSpPr>
            <a:spLocks noGrp="1"/>
          </p:cNvSpPr>
          <p:nvPr>
            <p:ph type="title"/>
          </p:nvPr>
        </p:nvSpPr>
        <p:spPr/>
        <p:txBody>
          <a:bodyPr>
            <a:normAutofit/>
          </a:bodyPr>
          <a:lstStyle>
            <a:lvl1pPr algn="l">
              <a:defRPr sz="3200">
                <a:solidFill>
                  <a:schemeClr val="bg1"/>
                </a:solidFill>
                <a:latin typeface="微软雅黑" panose="020B0503020204020204" pitchFamily="34" charset="-122"/>
                <a:ea typeface="微软雅黑" panose="020B0503020204020204" pitchFamily="34" charset="-122"/>
              </a:defRPr>
            </a:lvl1pPr>
          </a:lstStyle>
          <a:p>
            <a:r>
              <a:rPr kumimoji="1" lang="zh-CN" altLang="en-US" dirty="0"/>
              <a:t>单击此处编辑母版标题样式</a:t>
            </a:r>
          </a:p>
        </p:txBody>
      </p:sp>
      <p:pic>
        <p:nvPicPr>
          <p:cNvPr id="9" name="图片 8" descr="粉笔线.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22139">
            <a:off x="468747" y="1095169"/>
            <a:ext cx="7734183" cy="549690"/>
          </a:xfrm>
          <a:prstGeom prst="rect">
            <a:avLst/>
          </a:prstGeom>
        </p:spPr>
      </p:pic>
    </p:spTree>
    <p:extLst>
      <p:ext uri="{BB962C8B-B14F-4D97-AF65-F5344CB8AC3E}">
        <p14:creationId xmlns:p14="http://schemas.microsoft.com/office/powerpoint/2010/main" val="425590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25810" y="9337"/>
            <a:ext cx="12243619" cy="6858000"/>
          </a:xfrm>
          <a:prstGeom prst="rect">
            <a:avLst/>
          </a:prstGeom>
        </p:spPr>
      </p:pic>
    </p:spTree>
    <p:extLst>
      <p:ext uri="{BB962C8B-B14F-4D97-AF65-F5344CB8AC3E}">
        <p14:creationId xmlns:p14="http://schemas.microsoft.com/office/powerpoint/2010/main" val="141004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359584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134818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417552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76505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422764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3651EE11-E07B-F447-85FB-E341D660AE04}" type="datetimeFigureOut">
              <a:rPr kumimoji="1" lang="zh-CN" altLang="en-US" smtClean="0"/>
              <a:t>2023/3/8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170176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1EE11-E07B-F447-85FB-E341D660AE04}" type="datetimeFigureOut">
              <a:rPr kumimoji="1" lang="zh-CN" altLang="en-US" smtClean="0"/>
              <a:t>2023/3/8</a:t>
            </a:fld>
            <a:endParaRPr kumimoji="1"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79C12-E9C4-C242-9273-C41C8B15D85A}" type="slidenum">
              <a:rPr kumimoji="1" lang="zh-CN" altLang="en-US" smtClean="0"/>
              <a:t>‹#›</a:t>
            </a:fld>
            <a:endParaRPr kumimoji="1" lang="zh-CN" altLang="en-US"/>
          </a:p>
        </p:txBody>
      </p:sp>
    </p:spTree>
    <p:extLst>
      <p:ext uri="{BB962C8B-B14F-4D97-AF65-F5344CB8AC3E}">
        <p14:creationId xmlns:p14="http://schemas.microsoft.com/office/powerpoint/2010/main" val="3489318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粉笔线.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091" y="2594767"/>
            <a:ext cx="4996555" cy="549690"/>
          </a:xfrm>
          <a:prstGeom prst="rect">
            <a:avLst/>
          </a:prstGeom>
        </p:spPr>
      </p:pic>
      <p:sp>
        <p:nvSpPr>
          <p:cNvPr id="2" name="标题 1"/>
          <p:cNvSpPr>
            <a:spLocks noGrp="1"/>
          </p:cNvSpPr>
          <p:nvPr>
            <p:ph type="ctrTitle"/>
          </p:nvPr>
        </p:nvSpPr>
        <p:spPr>
          <a:xfrm rot="21201336">
            <a:off x="1731806" y="1516067"/>
            <a:ext cx="7741003" cy="1470025"/>
          </a:xfrm>
        </p:spPr>
        <p:txBody>
          <a:bodyPr>
            <a:normAutofit/>
          </a:bodyPr>
          <a:lstStyle/>
          <a:p>
            <a:r>
              <a:rPr lang="zh-CN" altLang="en-US" dirty="0"/>
              <a:t>认识我们的肝脏</a:t>
            </a:r>
          </a:p>
        </p:txBody>
      </p:sp>
      <p:sp>
        <p:nvSpPr>
          <p:cNvPr id="5" name="文本框 4"/>
          <p:cNvSpPr txBox="1"/>
          <p:nvPr/>
        </p:nvSpPr>
        <p:spPr>
          <a:xfrm rot="21221390">
            <a:off x="2766578" y="3086674"/>
            <a:ext cx="6083581" cy="400110"/>
          </a:xfrm>
          <a:prstGeom prst="rect">
            <a:avLst/>
          </a:prstGeom>
          <a:noFill/>
        </p:spPr>
        <p:txBody>
          <a:bodyPr wrap="square" rtlCol="0">
            <a:spAutoFit/>
          </a:bodyPr>
          <a:lstStyle/>
          <a:p>
            <a:pPr algn="ctr"/>
            <a:r>
              <a:rPr lang="zh-CN" altLang="en-US" sz="2000" b="1" dirty="0">
                <a:solidFill>
                  <a:srgbClr val="FFFF00"/>
                </a:solidFill>
                <a:latin typeface="微软雅黑" panose="020B0503020204020204" pitchFamily="34" charset="-122"/>
                <a:ea typeface="微软雅黑" panose="020B0503020204020204" pitchFamily="34" charset="-122"/>
              </a:rPr>
              <a:t>肝脏好，人生是彩色的</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5671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a:spLocks noGrp="1"/>
          </p:cNvSpPr>
          <p:nvPr>
            <p:ph type="title"/>
          </p:nvPr>
        </p:nvSpPr>
        <p:spPr/>
        <p:txBody>
          <a:bodyPr/>
          <a:lstStyle/>
          <a:p>
            <a:r>
              <a:rPr lang="zh-CN" altLang="en-US"/>
              <a:t>丙肝和乙肝哪个危害更大？</a:t>
            </a:r>
            <a:endParaRPr lang="zh-CN" altLang="en-US" dirty="0"/>
          </a:p>
        </p:txBody>
      </p:sp>
      <p:sp>
        <p:nvSpPr>
          <p:cNvPr id="13" name="矩形 12"/>
          <p:cNvSpPr/>
          <p:nvPr/>
        </p:nvSpPr>
        <p:spPr>
          <a:xfrm>
            <a:off x="799913" y="2651820"/>
            <a:ext cx="1557750"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cs typeface="微软雅黑"/>
              </a:rPr>
              <a:t>公众知晓度</a:t>
            </a:r>
          </a:p>
        </p:txBody>
      </p:sp>
      <p:sp>
        <p:nvSpPr>
          <p:cNvPr id="15" name="矩形 14"/>
          <p:cNvSpPr/>
          <p:nvPr/>
        </p:nvSpPr>
        <p:spPr>
          <a:xfrm>
            <a:off x="464428" y="3371959"/>
            <a:ext cx="2271933"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cs typeface="微软雅黑"/>
              </a:rPr>
              <a:t>转为慢性肝炎比例</a:t>
            </a:r>
          </a:p>
        </p:txBody>
      </p:sp>
      <p:sp>
        <p:nvSpPr>
          <p:cNvPr id="16" name="矩形 15"/>
          <p:cNvSpPr/>
          <p:nvPr/>
        </p:nvSpPr>
        <p:spPr>
          <a:xfrm>
            <a:off x="878694" y="4088981"/>
            <a:ext cx="1400186"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cs typeface="微软雅黑"/>
              </a:rPr>
              <a:t>能否治愈</a:t>
            </a:r>
          </a:p>
        </p:txBody>
      </p:sp>
      <p:sp>
        <p:nvSpPr>
          <p:cNvPr id="17" name="矩形 16"/>
          <p:cNvSpPr/>
          <p:nvPr/>
        </p:nvSpPr>
        <p:spPr>
          <a:xfrm>
            <a:off x="568088" y="4846540"/>
            <a:ext cx="2064615"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cs typeface="微软雅黑"/>
              </a:rPr>
              <a:t>是否有疫苗预防</a:t>
            </a:r>
          </a:p>
        </p:txBody>
      </p:sp>
      <p:grpSp>
        <p:nvGrpSpPr>
          <p:cNvPr id="2" name="组合 1"/>
          <p:cNvGrpSpPr/>
          <p:nvPr/>
        </p:nvGrpSpPr>
        <p:grpSpPr>
          <a:xfrm>
            <a:off x="2496688" y="2058174"/>
            <a:ext cx="1268169" cy="3165652"/>
            <a:chOff x="2451723" y="2058174"/>
            <a:chExt cx="1268169" cy="3165652"/>
          </a:xfrm>
        </p:grpSpPr>
        <p:sp>
          <p:nvSpPr>
            <p:cNvPr id="11" name="矩形 10"/>
            <p:cNvSpPr/>
            <p:nvPr/>
          </p:nvSpPr>
          <p:spPr>
            <a:xfrm>
              <a:off x="2601046" y="2058174"/>
              <a:ext cx="996140" cy="400110"/>
            </a:xfrm>
            <a:prstGeom prst="rect">
              <a:avLst/>
            </a:prstGeom>
          </p:spPr>
          <p:txBody>
            <a:bodyPr wrap="square">
              <a:spAutoFit/>
            </a:bodyPr>
            <a:lstStyle/>
            <a:p>
              <a:pPr algn="ctr"/>
              <a:r>
                <a:rPr lang="zh-CN" altLang="en-US" sz="2000" b="1" dirty="0">
                  <a:solidFill>
                    <a:srgbClr val="FFFFFF"/>
                  </a:solidFill>
                  <a:latin typeface="微软雅黑" panose="020B0503020204020204" pitchFamily="34" charset="-122"/>
                  <a:ea typeface="微软雅黑" panose="020B0503020204020204" pitchFamily="34" charset="-122"/>
                  <a:cs typeface="微软雅黑"/>
                </a:rPr>
                <a:t>乙肝</a:t>
              </a:r>
            </a:p>
          </p:txBody>
        </p:sp>
        <p:sp>
          <p:nvSpPr>
            <p:cNvPr id="18" name="矩形 17"/>
            <p:cNvSpPr/>
            <p:nvPr/>
          </p:nvSpPr>
          <p:spPr>
            <a:xfrm>
              <a:off x="2587738" y="2668947"/>
              <a:ext cx="996140"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cs typeface="微软雅黑"/>
                </a:rPr>
                <a:t>高</a:t>
              </a:r>
            </a:p>
          </p:txBody>
        </p:sp>
        <p:sp>
          <p:nvSpPr>
            <p:cNvPr id="19" name="矩形 18"/>
            <p:cNvSpPr/>
            <p:nvPr/>
          </p:nvSpPr>
          <p:spPr>
            <a:xfrm>
              <a:off x="2601046" y="3361138"/>
              <a:ext cx="996140"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cs typeface="微软雅黑"/>
                </a:rPr>
                <a:t>低</a:t>
              </a:r>
            </a:p>
          </p:txBody>
        </p:sp>
        <p:sp>
          <p:nvSpPr>
            <p:cNvPr id="22" name="矩形 21"/>
            <p:cNvSpPr/>
            <p:nvPr/>
          </p:nvSpPr>
          <p:spPr>
            <a:xfrm>
              <a:off x="2451723" y="4088981"/>
              <a:ext cx="1268169"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cs typeface="微软雅黑"/>
                </a:rPr>
                <a:t>难以治愈</a:t>
              </a:r>
            </a:p>
          </p:txBody>
        </p:sp>
        <p:sp>
          <p:nvSpPr>
            <p:cNvPr id="23" name="矩形 22"/>
            <p:cNvSpPr/>
            <p:nvPr/>
          </p:nvSpPr>
          <p:spPr>
            <a:xfrm>
              <a:off x="2578217" y="4854494"/>
              <a:ext cx="1041798"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cs typeface="微软雅黑"/>
                </a:rPr>
                <a:t>有</a:t>
              </a:r>
            </a:p>
          </p:txBody>
        </p:sp>
      </p:grpSp>
      <p:grpSp>
        <p:nvGrpSpPr>
          <p:cNvPr id="5" name="组合 4"/>
          <p:cNvGrpSpPr/>
          <p:nvPr/>
        </p:nvGrpSpPr>
        <p:grpSpPr>
          <a:xfrm>
            <a:off x="3915196" y="2058174"/>
            <a:ext cx="1063032" cy="3165926"/>
            <a:chOff x="3997617" y="2058174"/>
            <a:chExt cx="1063032" cy="3165926"/>
          </a:xfrm>
        </p:grpSpPr>
        <p:sp>
          <p:nvSpPr>
            <p:cNvPr id="12" name="矩形 11"/>
            <p:cNvSpPr/>
            <p:nvPr/>
          </p:nvSpPr>
          <p:spPr>
            <a:xfrm>
              <a:off x="4018851" y="2058174"/>
              <a:ext cx="996140" cy="400110"/>
            </a:xfrm>
            <a:prstGeom prst="rect">
              <a:avLst/>
            </a:prstGeom>
          </p:spPr>
          <p:txBody>
            <a:bodyPr wrap="square">
              <a:spAutoFit/>
            </a:bodyPr>
            <a:lstStyle/>
            <a:p>
              <a:pPr algn="ctr"/>
              <a:r>
                <a:rPr lang="zh-CN" altLang="en-US" sz="2000" b="1" dirty="0">
                  <a:solidFill>
                    <a:srgbClr val="FFFFFF"/>
                  </a:solidFill>
                  <a:latin typeface="微软雅黑" panose="020B0503020204020204" pitchFamily="34" charset="-122"/>
                  <a:ea typeface="微软雅黑" panose="020B0503020204020204" pitchFamily="34" charset="-122"/>
                  <a:cs typeface="微软雅黑"/>
                </a:rPr>
                <a:t>丙肝</a:t>
              </a:r>
            </a:p>
          </p:txBody>
        </p:sp>
        <p:sp>
          <p:nvSpPr>
            <p:cNvPr id="20" name="矩形 19"/>
            <p:cNvSpPr/>
            <p:nvPr/>
          </p:nvSpPr>
          <p:spPr>
            <a:xfrm>
              <a:off x="4000540" y="2678736"/>
              <a:ext cx="996140" cy="369332"/>
            </a:xfrm>
            <a:prstGeom prst="rect">
              <a:avLst/>
            </a:prstGeom>
          </p:spPr>
          <p:txBody>
            <a:bodyPr wrap="square">
              <a:spAutoFit/>
            </a:bodyPr>
            <a:lstStyle/>
            <a:p>
              <a:pPr algn="ctr"/>
              <a:r>
                <a:rPr lang="zh-CN" altLang="en-US" b="1" dirty="0">
                  <a:solidFill>
                    <a:srgbClr val="FFFF00"/>
                  </a:solidFill>
                  <a:latin typeface="微软雅黑" panose="020B0503020204020204" pitchFamily="34" charset="-122"/>
                  <a:ea typeface="微软雅黑" panose="020B0503020204020204" pitchFamily="34" charset="-122"/>
                  <a:cs typeface="微软雅黑"/>
                </a:rPr>
                <a:t>低</a:t>
              </a:r>
            </a:p>
          </p:txBody>
        </p:sp>
        <p:sp>
          <p:nvSpPr>
            <p:cNvPr id="21" name="矩形 20"/>
            <p:cNvSpPr/>
            <p:nvPr/>
          </p:nvSpPr>
          <p:spPr>
            <a:xfrm>
              <a:off x="3997617" y="3361138"/>
              <a:ext cx="996140" cy="369332"/>
            </a:xfrm>
            <a:prstGeom prst="rect">
              <a:avLst/>
            </a:prstGeom>
          </p:spPr>
          <p:txBody>
            <a:bodyPr wrap="square">
              <a:spAutoFit/>
            </a:bodyPr>
            <a:lstStyle/>
            <a:p>
              <a:pPr algn="ctr"/>
              <a:r>
                <a:rPr lang="zh-CN" altLang="en-US" b="1" dirty="0">
                  <a:solidFill>
                    <a:srgbClr val="FFFF00"/>
                  </a:solidFill>
                  <a:latin typeface="微软雅黑" panose="020B0503020204020204" pitchFamily="34" charset="-122"/>
                  <a:ea typeface="微软雅黑" panose="020B0503020204020204" pitchFamily="34" charset="-122"/>
                  <a:cs typeface="微软雅黑"/>
                </a:rPr>
                <a:t>高</a:t>
              </a:r>
            </a:p>
          </p:txBody>
        </p:sp>
        <p:sp>
          <p:nvSpPr>
            <p:cNvPr id="24" name="矩形 23"/>
            <p:cNvSpPr/>
            <p:nvPr/>
          </p:nvSpPr>
          <p:spPr>
            <a:xfrm>
              <a:off x="4000540" y="4091881"/>
              <a:ext cx="1041798" cy="369332"/>
            </a:xfrm>
            <a:prstGeom prst="rect">
              <a:avLst/>
            </a:prstGeom>
          </p:spPr>
          <p:txBody>
            <a:bodyPr wrap="square">
              <a:spAutoFit/>
            </a:bodyPr>
            <a:lstStyle/>
            <a:p>
              <a:pPr algn="ctr"/>
              <a:r>
                <a:rPr lang="zh-CN" altLang="en-US" b="1" dirty="0">
                  <a:solidFill>
                    <a:srgbClr val="FFFF00"/>
                  </a:solidFill>
                  <a:latin typeface="微软雅黑" panose="020B0503020204020204" pitchFamily="34" charset="-122"/>
                  <a:ea typeface="微软雅黑" panose="020B0503020204020204" pitchFamily="34" charset="-122"/>
                  <a:cs typeface="微软雅黑"/>
                </a:rPr>
                <a:t>可治愈</a:t>
              </a:r>
            </a:p>
          </p:txBody>
        </p:sp>
        <p:sp>
          <p:nvSpPr>
            <p:cNvPr id="25" name="矩形 24"/>
            <p:cNvSpPr/>
            <p:nvPr/>
          </p:nvSpPr>
          <p:spPr>
            <a:xfrm>
              <a:off x="4018851" y="4854768"/>
              <a:ext cx="1041798" cy="369332"/>
            </a:xfrm>
            <a:prstGeom prst="rect">
              <a:avLst/>
            </a:prstGeom>
          </p:spPr>
          <p:txBody>
            <a:bodyPr wrap="square">
              <a:spAutoFit/>
            </a:bodyPr>
            <a:lstStyle/>
            <a:p>
              <a:pPr algn="ctr"/>
              <a:r>
                <a:rPr lang="zh-CN" altLang="en-US" b="1" dirty="0">
                  <a:solidFill>
                    <a:srgbClr val="FFFF00"/>
                  </a:solidFill>
                  <a:latin typeface="微软雅黑" panose="020B0503020204020204" pitchFamily="34" charset="-122"/>
                  <a:ea typeface="微软雅黑" panose="020B0503020204020204" pitchFamily="34" charset="-122"/>
                  <a:cs typeface="微软雅黑"/>
                </a:rPr>
                <a:t>没有</a:t>
              </a:r>
            </a:p>
          </p:txBody>
        </p:sp>
      </p:grpSp>
      <p:sp>
        <p:nvSpPr>
          <p:cNvPr id="32" name="矩形 31"/>
          <p:cNvSpPr/>
          <p:nvPr/>
        </p:nvSpPr>
        <p:spPr>
          <a:xfrm>
            <a:off x="6210339" y="1919156"/>
            <a:ext cx="4354561" cy="2610971"/>
          </a:xfrm>
          <a:prstGeom prst="rect">
            <a:avLst/>
          </a:prstGeom>
        </p:spPr>
        <p:txBody>
          <a:bodyPr wrap="square">
            <a:spAutoFit/>
          </a:bodyPr>
          <a:lstStyle/>
          <a:p>
            <a:pPr>
              <a:lnSpc>
                <a:spcPct val="150000"/>
              </a:lnSpc>
            </a:pPr>
            <a:r>
              <a:rPr lang="zh-CN" altLang="en-US" sz="2400" b="1" dirty="0">
                <a:solidFill>
                  <a:srgbClr val="FFFF00"/>
                </a:solidFill>
                <a:latin typeface="微软雅黑" panose="020B0503020204020204" pitchFamily="34" charset="-122"/>
                <a:ea typeface="微软雅黑" panose="020B0503020204020204" pitchFamily="34" charset="-122"/>
                <a:cs typeface="微软雅黑"/>
              </a:rPr>
              <a:t>丙肝需早诊断早治疗</a:t>
            </a:r>
            <a:endParaRPr lang="en-US" altLang="zh-CN" sz="2400" b="1" dirty="0">
              <a:solidFill>
                <a:srgbClr val="FFFF00"/>
              </a:solidFill>
              <a:latin typeface="微软雅黑" panose="020B0503020204020204" pitchFamily="34" charset="-122"/>
              <a:ea typeface="微软雅黑" panose="020B0503020204020204" pitchFamily="34" charset="-122"/>
              <a:cs typeface="微软雅黑"/>
            </a:endParaRPr>
          </a:p>
          <a:p>
            <a:pPr>
              <a:lnSpc>
                <a:spcPct val="150000"/>
              </a:lnSpc>
              <a:spcAft>
                <a:spcPts val="2000"/>
              </a:spcAft>
            </a:pPr>
            <a:r>
              <a:rPr lang="zh-CN" altLang="en-US" sz="2000" b="1" dirty="0">
                <a:solidFill>
                  <a:schemeClr val="bg1"/>
                </a:solidFill>
                <a:latin typeface="微软雅黑" panose="020B0503020204020204" pitchFamily="34" charset="-122"/>
                <a:ea typeface="微软雅黑" panose="020B0503020204020204" pitchFamily="34" charset="-122"/>
                <a:cs typeface="微软雅黑"/>
              </a:rPr>
              <a:t>原因如下：</a:t>
            </a:r>
            <a:endParaRPr lang="en-US" altLang="zh-CN" sz="2000" dirty="0">
              <a:solidFill>
                <a:schemeClr val="bg1"/>
              </a:solidFill>
              <a:latin typeface="微软雅黑" panose="020B0503020204020204" pitchFamily="34" charset="-122"/>
              <a:ea typeface="微软雅黑" panose="020B0503020204020204" pitchFamily="34" charset="-122"/>
              <a:cs typeface="微软雅黑"/>
            </a:endParaRPr>
          </a:p>
          <a:p>
            <a:pPr marL="457200" indent="-45720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cs typeface="微软雅黑"/>
              </a:rPr>
              <a:t>没有疫苗预防。</a:t>
            </a:r>
            <a:endParaRPr lang="en-US" altLang="zh-CN" dirty="0">
              <a:solidFill>
                <a:schemeClr val="bg1"/>
              </a:solidFill>
              <a:latin typeface="微软雅黑" panose="020B0503020204020204" pitchFamily="34" charset="-122"/>
              <a:ea typeface="微软雅黑" panose="020B0503020204020204" pitchFamily="34" charset="-122"/>
              <a:cs typeface="微软雅黑"/>
            </a:endParaRPr>
          </a:p>
          <a:p>
            <a:pPr marL="457200" indent="-45720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cs typeface="微软雅黑"/>
              </a:rPr>
              <a:t>治疗不及时容易转为慢性肝炎进而导致肝纤维化、肝硬化等严重后果。</a:t>
            </a:r>
            <a:endParaRPr lang="en-US" altLang="zh-CN" dirty="0">
              <a:solidFill>
                <a:schemeClr val="bg1"/>
              </a:solidFill>
              <a:latin typeface="微软雅黑" panose="020B0503020204020204" pitchFamily="34" charset="-122"/>
              <a:ea typeface="微软雅黑" panose="020B0503020204020204" pitchFamily="34" charset="-122"/>
              <a:cs typeface="微软雅黑"/>
            </a:endParaRPr>
          </a:p>
        </p:txBody>
      </p:sp>
      <p:pic>
        <p:nvPicPr>
          <p:cNvPr id="26" name="图片 25" descr="粉笔线.png"/>
          <p:cNvPicPr>
            <a:picLocks/>
          </p:cNvPicPr>
          <p:nvPr/>
        </p:nvPicPr>
        <p:blipFill>
          <a:blip r:embed="rId3">
            <a:extLst>
              <a:ext uri="{28A0092B-C50C-407E-A947-70E740481C1C}">
                <a14:useLocalDpi xmlns:a14="http://schemas.microsoft.com/office/drawing/2010/main" val="0"/>
              </a:ext>
            </a:extLst>
          </a:blip>
          <a:stretch>
            <a:fillRect/>
          </a:stretch>
        </p:blipFill>
        <p:spPr>
          <a:xfrm rot="175134">
            <a:off x="897333" y="2412340"/>
            <a:ext cx="4682915" cy="310967"/>
          </a:xfrm>
          <a:prstGeom prst="rect">
            <a:avLst/>
          </a:prstGeom>
        </p:spPr>
      </p:pic>
      <p:pic>
        <p:nvPicPr>
          <p:cNvPr id="27" name="图片 26" descr="粉笔线.png"/>
          <p:cNvPicPr>
            <a:picLocks/>
          </p:cNvPicPr>
          <p:nvPr/>
        </p:nvPicPr>
        <p:blipFill>
          <a:blip r:embed="rId3">
            <a:extLst>
              <a:ext uri="{28A0092B-C50C-407E-A947-70E740481C1C}">
                <a14:useLocalDpi xmlns:a14="http://schemas.microsoft.com/office/drawing/2010/main" val="0"/>
              </a:ext>
            </a:extLst>
          </a:blip>
          <a:stretch>
            <a:fillRect/>
          </a:stretch>
        </p:blipFill>
        <p:spPr>
          <a:xfrm rot="175134">
            <a:off x="916665" y="3088731"/>
            <a:ext cx="4682915" cy="310967"/>
          </a:xfrm>
          <a:prstGeom prst="rect">
            <a:avLst/>
          </a:prstGeom>
        </p:spPr>
      </p:pic>
      <p:pic>
        <p:nvPicPr>
          <p:cNvPr id="28" name="图片 27" descr="粉笔线.png"/>
          <p:cNvPicPr>
            <a:picLocks/>
          </p:cNvPicPr>
          <p:nvPr/>
        </p:nvPicPr>
        <p:blipFill>
          <a:blip r:embed="rId3">
            <a:extLst>
              <a:ext uri="{28A0092B-C50C-407E-A947-70E740481C1C}">
                <a14:useLocalDpi xmlns:a14="http://schemas.microsoft.com/office/drawing/2010/main" val="0"/>
              </a:ext>
            </a:extLst>
          </a:blip>
          <a:stretch>
            <a:fillRect/>
          </a:stretch>
        </p:blipFill>
        <p:spPr>
          <a:xfrm rot="175134">
            <a:off x="916665" y="3860322"/>
            <a:ext cx="4682915" cy="310967"/>
          </a:xfrm>
          <a:prstGeom prst="rect">
            <a:avLst/>
          </a:prstGeom>
        </p:spPr>
      </p:pic>
      <p:pic>
        <p:nvPicPr>
          <p:cNvPr id="29" name="图片 28" descr="粉笔线.png"/>
          <p:cNvPicPr>
            <a:picLocks/>
          </p:cNvPicPr>
          <p:nvPr/>
        </p:nvPicPr>
        <p:blipFill>
          <a:blip r:embed="rId3">
            <a:extLst>
              <a:ext uri="{28A0092B-C50C-407E-A947-70E740481C1C}">
                <a14:useLocalDpi xmlns:a14="http://schemas.microsoft.com/office/drawing/2010/main" val="0"/>
              </a:ext>
            </a:extLst>
          </a:blip>
          <a:stretch>
            <a:fillRect/>
          </a:stretch>
        </p:blipFill>
        <p:spPr>
          <a:xfrm rot="175134">
            <a:off x="932306" y="4553583"/>
            <a:ext cx="4682915" cy="310967"/>
          </a:xfrm>
          <a:prstGeom prst="rect">
            <a:avLst/>
          </a:prstGeom>
        </p:spPr>
      </p:pic>
      <p:pic>
        <p:nvPicPr>
          <p:cNvPr id="30" name="图片 29" descr="粉笔线.png"/>
          <p:cNvPicPr>
            <a:picLocks/>
          </p:cNvPicPr>
          <p:nvPr/>
        </p:nvPicPr>
        <p:blipFill>
          <a:blip r:embed="rId3">
            <a:extLst>
              <a:ext uri="{28A0092B-C50C-407E-A947-70E740481C1C}">
                <a14:useLocalDpi xmlns:a14="http://schemas.microsoft.com/office/drawing/2010/main" val="0"/>
              </a:ext>
            </a:extLst>
          </a:blip>
          <a:stretch>
            <a:fillRect/>
          </a:stretch>
        </p:blipFill>
        <p:spPr>
          <a:xfrm rot="175134">
            <a:off x="1008507" y="5225315"/>
            <a:ext cx="4682915" cy="310967"/>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645" y="3591809"/>
            <a:ext cx="1731355" cy="2448331"/>
          </a:xfrm>
          <a:prstGeom prst="rect">
            <a:avLst/>
          </a:prstGeom>
        </p:spPr>
      </p:pic>
    </p:spTree>
    <p:extLst>
      <p:ext uri="{BB962C8B-B14F-4D97-AF65-F5344CB8AC3E}">
        <p14:creationId xmlns:p14="http://schemas.microsoft.com/office/powerpoint/2010/main" val="68282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a:spLocks noGrp="1"/>
          </p:cNvSpPr>
          <p:nvPr>
            <p:ph type="title"/>
          </p:nvPr>
        </p:nvSpPr>
        <p:spPr/>
        <p:txBody>
          <a:bodyPr/>
          <a:lstStyle/>
          <a:p>
            <a:r>
              <a:rPr lang="zh-CN" altLang="en-US"/>
              <a:t>这些知识要牢记，肝炎从此远离你</a:t>
            </a:r>
            <a:endParaRPr lang="zh-CN" altLang="en-US" dirty="0"/>
          </a:p>
        </p:txBody>
      </p:sp>
      <p:grpSp>
        <p:nvGrpSpPr>
          <p:cNvPr id="5" name="组合 4"/>
          <p:cNvGrpSpPr/>
          <p:nvPr/>
        </p:nvGrpSpPr>
        <p:grpSpPr>
          <a:xfrm>
            <a:off x="1003299" y="2079811"/>
            <a:ext cx="9501916" cy="3302364"/>
            <a:chOff x="1003299" y="2079811"/>
            <a:chExt cx="9501916" cy="3302364"/>
          </a:xfrm>
        </p:grpSpPr>
        <p:sp>
          <p:nvSpPr>
            <p:cNvPr id="7" name="矩形 6"/>
            <p:cNvSpPr/>
            <p:nvPr/>
          </p:nvSpPr>
          <p:spPr>
            <a:xfrm>
              <a:off x="1003300" y="2079811"/>
              <a:ext cx="9501915" cy="492443"/>
            </a:xfrm>
            <a:prstGeom prst="rect">
              <a:avLst/>
            </a:prstGeom>
          </p:spPr>
          <p:txBody>
            <a:bodyPr wrap="square">
              <a:spAutoFit/>
            </a:bodyPr>
            <a:lstStyle/>
            <a:p>
              <a:pPr marL="457200" indent="-457200">
                <a:lnSpc>
                  <a:spcPct val="130000"/>
                </a:lnSpc>
                <a:buFont typeface="+mj-lt"/>
                <a:buAutoNum type="arabicPeriod"/>
              </a:pPr>
              <a:r>
                <a:rPr lang="zh-CN" altLang="en-US" sz="2000" dirty="0">
                  <a:solidFill>
                    <a:schemeClr val="bg1"/>
                  </a:solidFill>
                  <a:latin typeface="微软雅黑" panose="020B0503020204020204" pitchFamily="34" charset="-122"/>
                  <a:ea typeface="微软雅黑" panose="020B0503020204020204" pitchFamily="34" charset="-122"/>
                  <a:cs typeface="微软雅黑"/>
                </a:rPr>
                <a:t>肝脏是人体的“超级生化工厂”，炳医生提醒你一定</a:t>
              </a:r>
              <a:r>
                <a:rPr lang="zh-CN" altLang="en-US" sz="2000" dirty="0">
                  <a:solidFill>
                    <a:srgbClr val="FFFF00"/>
                  </a:solidFill>
                  <a:latin typeface="微软雅黑" panose="020B0503020204020204" pitchFamily="34" charset="-122"/>
                  <a:ea typeface="微软雅黑" panose="020B0503020204020204" pitchFamily="34" charset="-122"/>
                  <a:cs typeface="微软雅黑"/>
                </a:rPr>
                <a:t>要重视肝脏的健康。</a:t>
              </a:r>
              <a:endParaRPr lang="en-US" altLang="zh-CN" sz="2000" dirty="0">
                <a:solidFill>
                  <a:srgbClr val="FFFF00"/>
                </a:solidFill>
                <a:latin typeface="微软雅黑" panose="020B0503020204020204" pitchFamily="34" charset="-122"/>
                <a:ea typeface="微软雅黑" panose="020B0503020204020204" pitchFamily="34" charset="-122"/>
                <a:cs typeface="微软雅黑"/>
              </a:endParaRPr>
            </a:p>
          </p:txBody>
        </p:sp>
        <p:sp>
          <p:nvSpPr>
            <p:cNvPr id="10" name="矩形 9"/>
            <p:cNvSpPr/>
            <p:nvPr/>
          </p:nvSpPr>
          <p:spPr>
            <a:xfrm>
              <a:off x="1003300" y="2878521"/>
              <a:ext cx="8717653" cy="492443"/>
            </a:xfrm>
            <a:prstGeom prst="rect">
              <a:avLst/>
            </a:prstGeom>
          </p:spPr>
          <p:txBody>
            <a:bodyPr wrap="square">
              <a:spAutoFit/>
            </a:bodyPr>
            <a:lstStyle/>
            <a:p>
              <a:pPr marL="457200" indent="-457200">
                <a:lnSpc>
                  <a:spcPct val="130000"/>
                </a:lnSpc>
                <a:buFont typeface="+mj-lt"/>
                <a:buAutoNum type="arabicPeriod" startAt="2"/>
              </a:pPr>
              <a:r>
                <a:rPr lang="zh-CN" altLang="en-US" sz="2000" dirty="0">
                  <a:solidFill>
                    <a:schemeClr val="bg1"/>
                  </a:solidFill>
                  <a:latin typeface="微软雅黑" panose="020B0503020204020204" pitchFamily="34" charset="-122"/>
                  <a:ea typeface="微软雅黑" panose="020B0503020204020204" pitchFamily="34" charset="-122"/>
                  <a:cs typeface="微软雅黑"/>
                </a:rPr>
                <a:t>在中国，</a:t>
              </a:r>
              <a:r>
                <a:rPr lang="zh-CN" altLang="en-US" sz="2000" dirty="0">
                  <a:solidFill>
                    <a:srgbClr val="FFFF00"/>
                  </a:solidFill>
                  <a:latin typeface="微软雅黑" panose="020B0503020204020204" pitchFamily="34" charset="-122"/>
                  <a:ea typeface="微软雅黑" panose="020B0503020204020204" pitchFamily="34" charset="-122"/>
                  <a:cs typeface="微软雅黑"/>
                </a:rPr>
                <a:t>最主要的肝损伤原因是肝炎病毒感染。</a:t>
              </a:r>
            </a:p>
          </p:txBody>
        </p:sp>
        <p:sp>
          <p:nvSpPr>
            <p:cNvPr id="12" name="矩形 11"/>
            <p:cNvSpPr/>
            <p:nvPr/>
          </p:nvSpPr>
          <p:spPr>
            <a:xfrm>
              <a:off x="1003300" y="3703565"/>
              <a:ext cx="8691293" cy="453457"/>
            </a:xfrm>
            <a:prstGeom prst="rect">
              <a:avLst/>
            </a:prstGeom>
          </p:spPr>
          <p:txBody>
            <a:bodyPr wrap="square">
              <a:spAutoFit/>
            </a:bodyPr>
            <a:lstStyle/>
            <a:p>
              <a:pPr marL="457200" indent="-457200">
                <a:lnSpc>
                  <a:spcPct val="130000"/>
                </a:lnSpc>
                <a:buFont typeface="+mj-lt"/>
                <a:buAutoNum type="arabicPeriod" startAt="3"/>
              </a:pPr>
              <a:r>
                <a:rPr lang="zh-CN" altLang="en-US" sz="2000" dirty="0">
                  <a:solidFill>
                    <a:schemeClr val="bg1"/>
                  </a:solidFill>
                  <a:latin typeface="微软雅黑" panose="020B0503020204020204" pitchFamily="34" charset="-122"/>
                  <a:ea typeface="微软雅黑" panose="020B0503020204020204" pitchFamily="34" charset="-122"/>
                  <a:cs typeface="微软雅黑"/>
                </a:rPr>
                <a:t>乙肝和丙肝是我国最常见的肝炎类型。</a:t>
              </a:r>
              <a:endParaRPr lang="en-US" altLang="zh-CN" sz="2000" dirty="0">
                <a:solidFill>
                  <a:schemeClr val="bg1"/>
                </a:solidFill>
                <a:latin typeface="微软雅黑" panose="020B0503020204020204" pitchFamily="34" charset="-122"/>
                <a:ea typeface="微软雅黑" panose="020B0503020204020204" pitchFamily="34" charset="-122"/>
                <a:cs typeface="微软雅黑"/>
              </a:endParaRPr>
            </a:p>
          </p:txBody>
        </p:sp>
        <p:sp>
          <p:nvSpPr>
            <p:cNvPr id="3" name="矩形 2"/>
            <p:cNvSpPr/>
            <p:nvPr/>
          </p:nvSpPr>
          <p:spPr>
            <a:xfrm>
              <a:off x="1003299" y="4489623"/>
              <a:ext cx="8430067" cy="892552"/>
            </a:xfrm>
            <a:prstGeom prst="rect">
              <a:avLst/>
            </a:prstGeom>
          </p:spPr>
          <p:txBody>
            <a:bodyPr wrap="square">
              <a:spAutoFit/>
            </a:bodyPr>
            <a:lstStyle/>
            <a:p>
              <a:pPr marL="457200" lvl="0" indent="-457200">
                <a:lnSpc>
                  <a:spcPct val="130000"/>
                </a:lnSpc>
                <a:buFont typeface="+mj-lt"/>
                <a:buAutoNum type="arabicPeriod" startAt="4"/>
              </a:pPr>
              <a:r>
                <a:rPr lang="zh-CN" altLang="en-US" sz="2000" dirty="0">
                  <a:solidFill>
                    <a:prstClr val="white"/>
                  </a:solidFill>
                  <a:latin typeface="微软雅黑" panose="020B0503020204020204" pitchFamily="34" charset="-122"/>
                  <a:ea typeface="微软雅黑" panose="020B0503020204020204" pitchFamily="34" charset="-122"/>
                  <a:cs typeface="微软雅黑"/>
                </a:rPr>
                <a:t>如果不重视丙肝的治疗，后果很严重。但是如做到早发现，早治疗，丙肝可以完全治愈！</a:t>
              </a:r>
            </a:p>
          </p:txBody>
        </p:sp>
      </p:grpSp>
      <p:pic>
        <p:nvPicPr>
          <p:cNvPr id="11" name="图片 10"/>
          <p:cNvPicPr>
            <a:picLocks noChangeAspect="1"/>
          </p:cNvPicPr>
          <p:nvPr/>
        </p:nvPicPr>
        <p:blipFill>
          <a:blip r:embed="rId3"/>
          <a:stretch>
            <a:fillRect/>
          </a:stretch>
        </p:blipFill>
        <p:spPr>
          <a:xfrm>
            <a:off x="10678463" y="4469837"/>
            <a:ext cx="1807873" cy="1479169"/>
          </a:xfrm>
          <a:prstGeom prst="rect">
            <a:avLst/>
          </a:prstGeom>
        </p:spPr>
      </p:pic>
    </p:spTree>
    <p:extLst>
      <p:ext uri="{BB962C8B-B14F-4D97-AF65-F5344CB8AC3E}">
        <p14:creationId xmlns:p14="http://schemas.microsoft.com/office/powerpoint/2010/main" val="389831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9343" y="1981768"/>
            <a:ext cx="5672958" cy="853567"/>
          </a:xfrm>
          <a:prstGeom prst="rect">
            <a:avLst/>
          </a:prstGeom>
          <a:noFill/>
        </p:spPr>
        <p:txBody>
          <a:bodyPr wrap="square" rtlCol="0">
            <a:spAutoFit/>
          </a:bodyPr>
          <a:lstStyle/>
          <a:p>
            <a:pPr>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健康肝脏呈</a:t>
            </a:r>
            <a:r>
              <a:rPr lang="zh-CN" altLang="en-US" sz="2000" dirty="0">
                <a:solidFill>
                  <a:srgbClr val="FFFF00"/>
                </a:solidFill>
                <a:latin typeface="微软雅黑" panose="020B0503020204020204" pitchFamily="34" charset="-122"/>
                <a:ea typeface="微软雅黑" panose="020B0503020204020204" pitchFamily="34" charset="-122"/>
              </a:rPr>
              <a:t>楔形，红褐色</a:t>
            </a:r>
            <a:r>
              <a:rPr lang="zh-CN" altLang="en-US" sz="2000" dirty="0">
                <a:solidFill>
                  <a:schemeClr val="bg1"/>
                </a:solidFill>
                <a:latin typeface="微软雅黑" panose="020B0503020204020204" pitchFamily="34" charset="-122"/>
                <a:ea typeface="微软雅黑" panose="020B0503020204020204" pitchFamily="34" charset="-122"/>
              </a:rPr>
              <a:t>，柔软而脆弱。它</a:t>
            </a:r>
            <a:r>
              <a:rPr lang="zh-CN" altLang="en-US" sz="2000" dirty="0">
                <a:solidFill>
                  <a:srgbClr val="FFFF00"/>
                </a:solidFill>
                <a:latin typeface="微软雅黑" panose="020B0503020204020204" pitchFamily="34" charset="-122"/>
                <a:ea typeface="微软雅黑" panose="020B0503020204020204" pitchFamily="34" charset="-122"/>
              </a:rPr>
              <a:t>位于右上腹部</a:t>
            </a:r>
            <a:r>
              <a:rPr lang="zh-CN" altLang="en-US" sz="2000" dirty="0">
                <a:solidFill>
                  <a:schemeClr val="bg1"/>
                </a:solidFill>
                <a:latin typeface="微软雅黑" panose="020B0503020204020204" pitchFamily="34" charset="-122"/>
                <a:ea typeface="微软雅黑" panose="020B0503020204020204" pitchFamily="34" charset="-122"/>
              </a:rPr>
              <a:t>，由肋骨保护着。</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6" name="标题 4"/>
          <p:cNvSpPr>
            <a:spLocks noGrp="1"/>
          </p:cNvSpPr>
          <p:nvPr>
            <p:ph type="title"/>
          </p:nvPr>
        </p:nvSpPr>
        <p:spPr/>
        <p:txBody>
          <a:bodyPr/>
          <a:lstStyle/>
          <a:p>
            <a:r>
              <a:rPr lang="zh-CN" altLang="en-US" dirty="0"/>
              <a:t>让我们给肝脏“画个像”</a:t>
            </a:r>
          </a:p>
        </p:txBody>
      </p:sp>
      <p:pic>
        <p:nvPicPr>
          <p:cNvPr id="12" name="图片 11"/>
          <p:cNvPicPr>
            <a:picLocks noChangeAspect="1"/>
          </p:cNvPicPr>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Lst>
          </a:blip>
          <a:stretch>
            <a:fillRect/>
          </a:stretch>
        </p:blipFill>
        <p:spPr>
          <a:xfrm>
            <a:off x="634558" y="2014835"/>
            <a:ext cx="507623" cy="507623"/>
          </a:xfrm>
          <a:prstGeom prst="rect">
            <a:avLst/>
          </a:prstGeom>
        </p:spPr>
      </p:pic>
      <p:pic>
        <p:nvPicPr>
          <p:cNvPr id="35" name="图片 34"/>
          <p:cNvPicPr>
            <a:picLocks noChangeAspect="1"/>
          </p:cNvPicPr>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Lst>
          </a:blip>
          <a:stretch>
            <a:fillRect/>
          </a:stretch>
        </p:blipFill>
        <p:spPr>
          <a:xfrm>
            <a:off x="675628" y="3778740"/>
            <a:ext cx="507623" cy="507623"/>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509" y="2014835"/>
            <a:ext cx="2783141" cy="2919947"/>
          </a:xfrm>
          <a:prstGeom prst="rect">
            <a:avLst/>
          </a:prstGeom>
          <a:ln>
            <a:noFill/>
          </a:ln>
          <a:effectLst>
            <a:outerShdw blurRad="190500" algn="tl" rotWithShape="0">
              <a:srgbClr val="000000">
                <a:alpha val="70000"/>
              </a:srgbClr>
            </a:outerShdw>
          </a:effectLst>
        </p:spPr>
      </p:pic>
      <p:sp>
        <p:nvSpPr>
          <p:cNvPr id="13" name="文本框 12"/>
          <p:cNvSpPr txBox="1"/>
          <p:nvPr/>
        </p:nvSpPr>
        <p:spPr>
          <a:xfrm>
            <a:off x="1299343" y="3755177"/>
            <a:ext cx="5672958" cy="892552"/>
          </a:xfrm>
          <a:prstGeom prst="rect">
            <a:avLst/>
          </a:prstGeom>
          <a:noFill/>
        </p:spPr>
        <p:txBody>
          <a:bodyPr wrap="square" rtlCol="0">
            <a:spAutoFit/>
          </a:bodyPr>
          <a:lstStyle/>
          <a:p>
            <a:pPr>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肝脏是人体最大的实质性器官（没有内部空间的器官），长度大约与</a:t>
            </a:r>
            <a:r>
              <a:rPr lang="en-US" altLang="zh-CN" sz="2000" dirty="0">
                <a:solidFill>
                  <a:schemeClr val="bg1"/>
                </a:solidFill>
                <a:latin typeface="微软雅黑" panose="020B0503020204020204" pitchFamily="34" charset="-122"/>
                <a:ea typeface="微软雅黑" panose="020B0503020204020204" pitchFamily="34" charset="-122"/>
              </a:rPr>
              <a:t>41</a:t>
            </a:r>
            <a:r>
              <a:rPr lang="zh-CN" altLang="en-US" sz="2000" dirty="0">
                <a:solidFill>
                  <a:schemeClr val="bg1"/>
                </a:solidFill>
                <a:latin typeface="微软雅黑" panose="020B0503020204020204" pitchFamily="34" charset="-122"/>
                <a:ea typeface="微软雅黑" panose="020B0503020204020204" pitchFamily="34" charset="-122"/>
              </a:rPr>
              <a:t>码的鞋差不多。</a:t>
            </a:r>
            <a:endParaRPr lang="en-US" altLang="zh-CN" sz="20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6"/>
          <a:stretch>
            <a:fillRect/>
          </a:stretch>
        </p:blipFill>
        <p:spPr>
          <a:xfrm>
            <a:off x="10678463" y="4469837"/>
            <a:ext cx="1807873" cy="1479169"/>
          </a:xfrm>
          <a:prstGeom prst="rect">
            <a:avLst/>
          </a:prstGeom>
        </p:spPr>
      </p:pic>
    </p:spTree>
    <p:extLst>
      <p:ext uri="{BB962C8B-B14F-4D97-AF65-F5344CB8AC3E}">
        <p14:creationId xmlns:p14="http://schemas.microsoft.com/office/powerpoint/2010/main" val="151399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a:spLocks noGrp="1"/>
          </p:cNvSpPr>
          <p:nvPr>
            <p:ph type="title"/>
          </p:nvPr>
        </p:nvSpPr>
        <p:spPr/>
        <p:txBody>
          <a:bodyPr/>
          <a:lstStyle/>
          <a:p>
            <a:r>
              <a:rPr lang="zh-CN" altLang="en-US"/>
              <a:t>功能强大的肝脏堪称“超级生化工厂”</a:t>
            </a:r>
            <a:endParaRPr lang="zh-CN" altLang="en-US" dirty="0"/>
          </a:p>
        </p:txBody>
      </p:sp>
      <p:pic>
        <p:nvPicPr>
          <p:cNvPr id="62" name="图片 61" descr="灯泡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945" y="1956495"/>
            <a:ext cx="458525" cy="458525"/>
          </a:xfrm>
          <a:prstGeom prst="rect">
            <a:avLst/>
          </a:prstGeom>
        </p:spPr>
      </p:pic>
      <p:sp>
        <p:nvSpPr>
          <p:cNvPr id="22" name="文本框 21"/>
          <p:cNvSpPr txBox="1"/>
          <p:nvPr/>
        </p:nvSpPr>
        <p:spPr>
          <a:xfrm>
            <a:off x="7188470" y="1919423"/>
            <a:ext cx="1980029" cy="523220"/>
          </a:xfrm>
          <a:prstGeom prst="rect">
            <a:avLst/>
          </a:prstGeom>
          <a:noFill/>
        </p:spPr>
        <p:txBody>
          <a:bodyPr wrap="none" rtlCol="0">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你知道么？</a:t>
            </a:r>
          </a:p>
        </p:txBody>
      </p:sp>
      <p:sp>
        <p:nvSpPr>
          <p:cNvPr id="23" name="文本框 22"/>
          <p:cNvSpPr txBox="1"/>
          <p:nvPr/>
        </p:nvSpPr>
        <p:spPr>
          <a:xfrm>
            <a:off x="6811514" y="2714659"/>
            <a:ext cx="3805991" cy="2092881"/>
          </a:xfrm>
          <a:prstGeom prst="rect">
            <a:avLst/>
          </a:prstGeom>
          <a:noFill/>
        </p:spPr>
        <p:txBody>
          <a:bodyPr wrap="square" rtlCol="0">
            <a:spAutoFit/>
          </a:bodyPr>
          <a:lstStyle/>
          <a:p>
            <a:pPr>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为了胜任 “超级生化工厂” 的职责，肝脏的再生能力十分强大，即使肝脏的</a:t>
            </a:r>
            <a:r>
              <a:rPr lang="en-US" altLang="zh-CN" sz="2000" dirty="0">
                <a:solidFill>
                  <a:schemeClr val="bg1"/>
                </a:solidFill>
                <a:latin typeface="微软雅黑" panose="020B0503020204020204" pitchFamily="34" charset="-122"/>
                <a:ea typeface="微软雅黑" panose="020B0503020204020204" pitchFamily="34" charset="-122"/>
              </a:rPr>
              <a:t>75%~80%</a:t>
            </a:r>
            <a:r>
              <a:rPr lang="zh-CN" altLang="en-US" sz="2000" dirty="0">
                <a:solidFill>
                  <a:schemeClr val="bg1"/>
                </a:solidFill>
                <a:latin typeface="微软雅黑" panose="020B0503020204020204" pitchFamily="34" charset="-122"/>
                <a:ea typeface="微软雅黑" panose="020B0503020204020204" pitchFamily="34" charset="-122"/>
              </a:rPr>
              <a:t>被切除后，大概</a:t>
            </a:r>
            <a:r>
              <a:rPr lang="en-US" altLang="zh-CN" sz="2000" dirty="0">
                <a:solidFill>
                  <a:schemeClr val="bg1"/>
                </a:solidFill>
                <a:latin typeface="微软雅黑" panose="020B0503020204020204" pitchFamily="34" charset="-122"/>
                <a:ea typeface="微软雅黑" panose="020B0503020204020204" pitchFamily="34" charset="-122"/>
              </a:rPr>
              <a:t>4</a:t>
            </a:r>
            <a:r>
              <a:rPr lang="zh-CN" altLang="en-US" sz="2000" dirty="0">
                <a:solidFill>
                  <a:schemeClr val="bg1"/>
                </a:solidFill>
                <a:latin typeface="微软雅黑" panose="020B0503020204020204" pitchFamily="34" charset="-122"/>
                <a:ea typeface="微软雅黑" panose="020B0503020204020204" pitchFamily="34" charset="-122"/>
              </a:rPr>
              <a:t>个月之后即可恢复到原来的大小和功能</a:t>
            </a:r>
            <a:r>
              <a:rPr lang="en-US" altLang="zh-CN" sz="1600" baseline="50000" dirty="0">
                <a:solidFill>
                  <a:schemeClr val="bg1"/>
                </a:solidFill>
                <a:latin typeface="微软雅黑" panose="020B0503020204020204" pitchFamily="34" charset="-122"/>
                <a:ea typeface="微软雅黑" panose="020B0503020204020204" pitchFamily="34" charset="-122"/>
              </a:rPr>
              <a:t>1</a:t>
            </a:r>
            <a:r>
              <a:rPr lang="zh-CN" altLang="en-US" sz="2000" dirty="0">
                <a:solidFill>
                  <a:schemeClr val="bg1"/>
                </a:solidFill>
                <a:latin typeface="微软雅黑" panose="020B0503020204020204" pitchFamily="34" charset="-122"/>
                <a:ea typeface="微软雅黑" panose="020B0503020204020204" pitchFamily="34" charset="-122"/>
              </a:rPr>
              <a:t>！</a:t>
            </a:r>
            <a:endParaRPr lang="zh-CN" altLang="en-US" sz="2000" baseline="30000" dirty="0">
              <a:solidFill>
                <a:schemeClr val="bg1"/>
              </a:solidFill>
              <a:latin typeface="微软雅黑" panose="020B0503020204020204" pitchFamily="34" charset="-122"/>
              <a:ea typeface="微软雅黑" panose="020B0503020204020204" pitchFamily="34" charset="-122"/>
            </a:endParaRPr>
          </a:p>
        </p:txBody>
      </p:sp>
      <p:pic>
        <p:nvPicPr>
          <p:cNvPr id="63" name="图片 62" descr="粉笔线.png"/>
          <p:cNvPicPr>
            <a:picLocks/>
          </p:cNvPicPr>
          <p:nvPr/>
        </p:nvPicPr>
        <p:blipFill>
          <a:blip r:embed="rId4">
            <a:extLst>
              <a:ext uri="{28A0092B-C50C-407E-A947-70E740481C1C}">
                <a14:useLocalDpi xmlns:a14="http://schemas.microsoft.com/office/drawing/2010/main" val="0"/>
              </a:ext>
            </a:extLst>
          </a:blip>
          <a:stretch>
            <a:fillRect/>
          </a:stretch>
        </p:blipFill>
        <p:spPr>
          <a:xfrm rot="258353">
            <a:off x="7214550" y="2389881"/>
            <a:ext cx="2073246" cy="148375"/>
          </a:xfrm>
          <a:prstGeom prst="rect">
            <a:avLst/>
          </a:prstGeom>
        </p:spPr>
      </p:pic>
      <p:pic>
        <p:nvPicPr>
          <p:cNvPr id="65" name="图片 64" descr="粉笔线.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588147">
            <a:off x="3987090" y="3529151"/>
            <a:ext cx="3706226" cy="471596"/>
          </a:xfrm>
          <a:prstGeom prst="rect">
            <a:avLst/>
          </a:prstGeom>
        </p:spPr>
      </p:pic>
      <p:sp>
        <p:nvSpPr>
          <p:cNvPr id="7" name="文本框 6"/>
          <p:cNvSpPr txBox="1"/>
          <p:nvPr/>
        </p:nvSpPr>
        <p:spPr>
          <a:xfrm>
            <a:off x="652272" y="1924148"/>
            <a:ext cx="4640183" cy="461665"/>
          </a:xfrm>
          <a:prstGeom prst="rect">
            <a:avLst/>
          </a:prstGeom>
          <a:noFill/>
        </p:spPr>
        <p:txBody>
          <a:bodyPr wrap="square" rtlCol="0">
            <a:spAutoFit/>
          </a:bodyPr>
          <a:lstStyle/>
          <a:p>
            <a:pPr algn="ctr"/>
            <a:r>
              <a:rPr lang="zh-CN" altLang="en-US" sz="2400" b="1" dirty="0">
                <a:solidFill>
                  <a:srgbClr val="FFFF00"/>
                </a:solidFill>
                <a:latin typeface="微软雅黑" panose="020B0503020204020204" pitchFamily="34" charset="-122"/>
                <a:ea typeface="微软雅黑" panose="020B0503020204020204" pitchFamily="34" charset="-122"/>
              </a:rPr>
              <a:t>肝脏的功能</a:t>
            </a:r>
            <a:r>
              <a:rPr lang="zh-CN" altLang="en-US" sz="2400" b="1" dirty="0">
                <a:solidFill>
                  <a:srgbClr val="FFFFFF"/>
                </a:solidFill>
                <a:latin typeface="微软雅黑" panose="020B0503020204020204" pitchFamily="34" charset="-122"/>
                <a:ea typeface="微软雅黑" panose="020B0503020204020204" pitchFamily="34" charset="-122"/>
              </a:rPr>
              <a:t>非常多，包括：</a:t>
            </a:r>
          </a:p>
        </p:txBody>
      </p:sp>
      <p:sp>
        <p:nvSpPr>
          <p:cNvPr id="32" name="文本框 31"/>
          <p:cNvSpPr txBox="1"/>
          <p:nvPr/>
        </p:nvSpPr>
        <p:spPr>
          <a:xfrm>
            <a:off x="2235697" y="5699936"/>
            <a:ext cx="1110266" cy="558615"/>
          </a:xfrm>
          <a:prstGeom prst="rect">
            <a:avLst/>
          </a:prstGeom>
          <a:noFill/>
        </p:spPr>
        <p:txBody>
          <a:bodyPr wrap="square" rtlCol="0">
            <a:spAutoFit/>
          </a:bodyPr>
          <a:lstStyle/>
          <a:p>
            <a:pPr algn="ctr"/>
            <a:r>
              <a:rPr lang="en-US" altLang="zh-CN" sz="2400" dirty="0">
                <a:solidFill>
                  <a:srgbClr val="FFFF00"/>
                </a:solidFill>
                <a:latin typeface="微软雅黑" panose="020B0503020204020204" pitchFamily="34" charset="-122"/>
                <a:ea typeface="微软雅黑" panose="020B0503020204020204" pitchFamily="34" charset="-122"/>
              </a:rPr>
              <a:t>……</a:t>
            </a:r>
            <a:endParaRPr lang="zh-CN" altLang="en-US" sz="2400" dirty="0">
              <a:solidFill>
                <a:srgbClr val="FFFF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115144" y="2634930"/>
            <a:ext cx="2331525" cy="943322"/>
            <a:chOff x="961123" y="2560323"/>
            <a:chExt cx="2331525" cy="943322"/>
          </a:xfrm>
        </p:grpSpPr>
        <p:sp>
          <p:nvSpPr>
            <p:cNvPr id="25" name="矩形 24"/>
            <p:cNvSpPr/>
            <p:nvPr/>
          </p:nvSpPr>
          <p:spPr>
            <a:xfrm>
              <a:off x="2082060" y="2885068"/>
              <a:ext cx="1210588" cy="400110"/>
            </a:xfrm>
            <a:prstGeom prst="rect">
              <a:avLst/>
            </a:prstGeom>
          </p:spPr>
          <p:txBody>
            <a:bodyPr wrap="none">
              <a:spAutoFit/>
            </a:bodyPr>
            <a:lstStyle/>
            <a:p>
              <a:pPr algn="ctr"/>
              <a:r>
                <a:rPr lang="zh-CN" altLang="en-US" sz="2000" dirty="0">
                  <a:solidFill>
                    <a:srgbClr val="FFFF00"/>
                  </a:solidFill>
                  <a:latin typeface="微软雅黑" panose="020B0503020204020204" pitchFamily="34" charset="-122"/>
                  <a:ea typeface="微软雅黑" panose="020B0503020204020204" pitchFamily="34" charset="-122"/>
                </a:rPr>
                <a:t>代谢功能</a:t>
              </a:r>
              <a:endParaRPr lang="en-US" altLang="zh-CN" sz="1600" dirty="0">
                <a:solidFill>
                  <a:srgbClr val="FFFF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61123" y="2560323"/>
              <a:ext cx="943322" cy="943322"/>
              <a:chOff x="4005155" y="2608169"/>
              <a:chExt cx="943322" cy="943322"/>
            </a:xfrm>
          </p:grpSpPr>
          <p:pic>
            <p:nvPicPr>
              <p:cNvPr id="27" name="图片 26"/>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80000" y1="35000" x2="85000" y2="56000"/>
                            <a14:foregroundMark x1="24000" y1="73000" x2="48000" y2="81000"/>
                          </a14:backgroundRemoval>
                        </a14:imgEffect>
                      </a14:imgLayer>
                    </a14:imgProps>
                  </a:ext>
                </a:extLst>
              </a:blip>
              <a:stretch>
                <a:fillRect/>
              </a:stretch>
            </p:blipFill>
            <p:spPr>
              <a:xfrm>
                <a:off x="4174970" y="2786291"/>
                <a:ext cx="619161" cy="619161"/>
              </a:xfrm>
              <a:prstGeom prst="rect">
                <a:avLst/>
              </a:prstGeom>
            </p:spPr>
          </p:pic>
          <p:sp>
            <p:nvSpPr>
              <p:cNvPr id="38" name="同心圆 37"/>
              <p:cNvSpPr/>
              <p:nvPr/>
            </p:nvSpPr>
            <p:spPr>
              <a:xfrm>
                <a:off x="4005155" y="2608169"/>
                <a:ext cx="943322" cy="943322"/>
              </a:xfrm>
              <a:prstGeom prst="donut">
                <a:avLst>
                  <a:gd name="adj" fmla="val 5752"/>
                </a:avLst>
              </a:prstGeom>
              <a:blipFill>
                <a:blip r:embed="rId7"/>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1" name="组合 10"/>
          <p:cNvGrpSpPr/>
          <p:nvPr/>
        </p:nvGrpSpPr>
        <p:grpSpPr>
          <a:xfrm>
            <a:off x="1122878" y="3753187"/>
            <a:ext cx="2836752" cy="943322"/>
            <a:chOff x="968857" y="3678580"/>
            <a:chExt cx="2836752" cy="943322"/>
          </a:xfrm>
        </p:grpSpPr>
        <p:sp>
          <p:nvSpPr>
            <p:cNvPr id="28" name="文本框 27"/>
            <p:cNvSpPr txBox="1"/>
            <p:nvPr/>
          </p:nvSpPr>
          <p:spPr>
            <a:xfrm>
              <a:off x="2082060" y="3950186"/>
              <a:ext cx="1723549" cy="400110"/>
            </a:xfrm>
            <a:prstGeom prst="rect">
              <a:avLst/>
            </a:prstGeom>
          </p:spPr>
          <p:txBody>
            <a:bodyPr wrap="none">
              <a:spAutoFit/>
            </a:bodyPr>
            <a:lstStyle>
              <a:defPPr>
                <a:defRPr lang="zh-CN"/>
              </a:defPPr>
              <a:lvl1pPr algn="ctr">
                <a:defRPr sz="2400">
                  <a:solidFill>
                    <a:srgbClr val="FFFF00"/>
                  </a:solidFill>
                  <a:latin typeface="微软雅黑" panose="020B0503020204020204" pitchFamily="34" charset="-122"/>
                  <a:ea typeface="微软雅黑" panose="020B0503020204020204" pitchFamily="34" charset="-122"/>
                </a:defRPr>
              </a:lvl1pPr>
            </a:lstStyle>
            <a:p>
              <a:r>
                <a:rPr lang="zh-CN" altLang="en-US" sz="2000" dirty="0"/>
                <a:t>解毒排毒功能</a:t>
              </a:r>
            </a:p>
          </p:txBody>
        </p:sp>
        <p:grpSp>
          <p:nvGrpSpPr>
            <p:cNvPr id="8" name="组合 7"/>
            <p:cNvGrpSpPr/>
            <p:nvPr/>
          </p:nvGrpSpPr>
          <p:grpSpPr>
            <a:xfrm>
              <a:off x="968857" y="3678580"/>
              <a:ext cx="943322" cy="943322"/>
              <a:chOff x="1001828" y="4196440"/>
              <a:chExt cx="943322" cy="943322"/>
            </a:xfrm>
          </p:grpSpPr>
          <p:pic>
            <p:nvPicPr>
              <p:cNvPr id="30" name="图片 29"/>
              <p:cNvPicPr>
                <a:picLocks noChangeAspect="1"/>
              </p:cNvPicPr>
              <p:nvPr/>
            </p:nvPicPr>
            <p:blipFill>
              <a:blip r:embed="rId8">
                <a:clrChange>
                  <a:clrFrom>
                    <a:srgbClr val="000000"/>
                  </a:clrFrom>
                  <a:clrTo>
                    <a:srgbClr val="000000">
                      <a:alpha val="0"/>
                    </a:srgbClr>
                  </a:clrTo>
                </a:clrChange>
              </a:blip>
              <a:stretch>
                <a:fillRect/>
              </a:stretch>
            </p:blipFill>
            <p:spPr>
              <a:xfrm>
                <a:off x="1184170" y="4379653"/>
                <a:ext cx="617216" cy="617216"/>
              </a:xfrm>
              <a:prstGeom prst="rect">
                <a:avLst/>
              </a:prstGeom>
            </p:spPr>
          </p:pic>
          <p:sp>
            <p:nvSpPr>
              <p:cNvPr id="43" name="同心圆 42"/>
              <p:cNvSpPr/>
              <p:nvPr/>
            </p:nvSpPr>
            <p:spPr>
              <a:xfrm>
                <a:off x="1001828" y="4196440"/>
                <a:ext cx="943322" cy="943322"/>
              </a:xfrm>
              <a:prstGeom prst="donut">
                <a:avLst>
                  <a:gd name="adj" fmla="val 5752"/>
                </a:avLst>
              </a:prstGeom>
              <a:blipFill>
                <a:blip r:embed="rId7"/>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 name="组合 11"/>
          <p:cNvGrpSpPr/>
          <p:nvPr/>
        </p:nvGrpSpPr>
        <p:grpSpPr>
          <a:xfrm>
            <a:off x="1122878" y="4893098"/>
            <a:ext cx="2323407" cy="943322"/>
            <a:chOff x="968857" y="4818491"/>
            <a:chExt cx="2323407" cy="943322"/>
          </a:xfrm>
        </p:grpSpPr>
        <p:sp>
          <p:nvSpPr>
            <p:cNvPr id="29" name="矩形 28"/>
            <p:cNvSpPr/>
            <p:nvPr/>
          </p:nvSpPr>
          <p:spPr>
            <a:xfrm>
              <a:off x="2081676" y="5032446"/>
              <a:ext cx="1210588" cy="400110"/>
            </a:xfrm>
            <a:prstGeom prst="rect">
              <a:avLst/>
            </a:prstGeom>
          </p:spPr>
          <p:txBody>
            <a:bodyPr wrap="none">
              <a:spAutoFit/>
            </a:bodyPr>
            <a:lstStyle/>
            <a:p>
              <a:pPr algn="ctr"/>
              <a:r>
                <a:rPr lang="zh-CN" altLang="en-US" sz="2000" dirty="0">
                  <a:solidFill>
                    <a:srgbClr val="FFFF00"/>
                  </a:solidFill>
                  <a:latin typeface="微软雅黑" panose="020B0503020204020204" pitchFamily="34" charset="-122"/>
                  <a:ea typeface="微软雅黑" panose="020B0503020204020204" pitchFamily="34" charset="-122"/>
                </a:rPr>
                <a:t>防御功能</a:t>
              </a:r>
            </a:p>
          </p:txBody>
        </p:sp>
        <p:grpSp>
          <p:nvGrpSpPr>
            <p:cNvPr id="9" name="组合 8"/>
            <p:cNvGrpSpPr/>
            <p:nvPr/>
          </p:nvGrpSpPr>
          <p:grpSpPr>
            <a:xfrm>
              <a:off x="968857" y="4818491"/>
              <a:ext cx="943322" cy="943322"/>
              <a:chOff x="968857" y="4818491"/>
              <a:chExt cx="943322" cy="943322"/>
            </a:xfrm>
          </p:grpSpPr>
          <p:pic>
            <p:nvPicPr>
              <p:cNvPr id="31" name="图片 30"/>
              <p:cNvPicPr>
                <a:picLocks noChangeAspect="1"/>
              </p:cNvPicPr>
              <p:nvPr/>
            </p:nvPicPr>
            <p:blipFill>
              <a:blip r:embed="rId9">
                <a:clrChange>
                  <a:clrFrom>
                    <a:srgbClr val="000000"/>
                  </a:clrFrom>
                  <a:clrTo>
                    <a:srgbClr val="000000">
                      <a:alpha val="0"/>
                    </a:srgbClr>
                  </a:clrTo>
                </a:clrChange>
              </a:blip>
              <a:stretch>
                <a:fillRect/>
              </a:stretch>
            </p:blipFill>
            <p:spPr>
              <a:xfrm>
                <a:off x="1164957" y="5016260"/>
                <a:ext cx="551122" cy="551122"/>
              </a:xfrm>
              <a:prstGeom prst="rect">
                <a:avLst/>
              </a:prstGeom>
            </p:spPr>
          </p:pic>
          <p:sp>
            <p:nvSpPr>
              <p:cNvPr id="46" name="同心圆 45"/>
              <p:cNvSpPr/>
              <p:nvPr/>
            </p:nvSpPr>
            <p:spPr>
              <a:xfrm>
                <a:off x="968857" y="4818491"/>
                <a:ext cx="943322" cy="943322"/>
              </a:xfrm>
              <a:prstGeom prst="donut">
                <a:avLst>
                  <a:gd name="adj" fmla="val 5752"/>
                </a:avLst>
              </a:prstGeom>
              <a:blipFill>
                <a:blip r:embed="rId7"/>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34" name="图片 33"/>
          <p:cNvPicPr>
            <a:picLocks noChangeAspect="1"/>
          </p:cNvPicPr>
          <p:nvPr/>
        </p:nvPicPr>
        <p:blipFill>
          <a:blip r:embed="rId10"/>
          <a:stretch>
            <a:fillRect/>
          </a:stretch>
        </p:blipFill>
        <p:spPr>
          <a:xfrm>
            <a:off x="10678463" y="4469837"/>
            <a:ext cx="1807873" cy="1479169"/>
          </a:xfrm>
          <a:prstGeom prst="rect">
            <a:avLst/>
          </a:prstGeom>
        </p:spPr>
      </p:pic>
    </p:spTree>
    <p:extLst>
      <p:ext uri="{BB962C8B-B14F-4D97-AF65-F5344CB8AC3E}">
        <p14:creationId xmlns:p14="http://schemas.microsoft.com/office/powerpoint/2010/main" val="101995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60330" y="2511181"/>
            <a:ext cx="5733488" cy="383181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肝脏参与代谢的营养物质不胜枚举，如葡萄糖经肠道吸收：</a:t>
            </a:r>
            <a:endParaRPr lang="en-US" altLang="zh-CN" sz="2000"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rPr>
              <a:t>当机体需要时，肝脏将肝糖原分解为葡萄糖供机体利用。</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rPr>
              <a:t>肝脏发现血糖升高会将它合成为肝糖原贮存起来。</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50" dirty="0">
              <a:solidFill>
                <a:schemeClr val="bg1"/>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肝脏通过参与葡萄糖的代谢，不仅为人体持续供能，还维持了血糖的稳定。</a:t>
            </a:r>
          </a:p>
          <a:p>
            <a:pPr lvl="1">
              <a:lnSpc>
                <a:spcPct val="150000"/>
              </a:lnSpc>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营养生产线：肝脏的代谢功能</a:t>
            </a:r>
          </a:p>
        </p:txBody>
      </p:sp>
      <p:grpSp>
        <p:nvGrpSpPr>
          <p:cNvPr id="6" name="组合 5"/>
          <p:cNvGrpSpPr/>
          <p:nvPr/>
        </p:nvGrpSpPr>
        <p:grpSpPr>
          <a:xfrm>
            <a:off x="6796507" y="1845632"/>
            <a:ext cx="3877985" cy="2097004"/>
            <a:chOff x="6844980" y="1845632"/>
            <a:chExt cx="4285514" cy="2097004"/>
          </a:xfrm>
        </p:grpSpPr>
        <p:sp>
          <p:nvSpPr>
            <p:cNvPr id="4" name="文本框 3"/>
            <p:cNvSpPr txBox="1"/>
            <p:nvPr/>
          </p:nvSpPr>
          <p:spPr>
            <a:xfrm>
              <a:off x="6844980" y="1845632"/>
              <a:ext cx="3877985" cy="461665"/>
            </a:xfrm>
            <a:prstGeom prst="rect">
              <a:avLst/>
            </a:prstGeom>
            <a:noFill/>
          </p:spPr>
          <p:txBody>
            <a:bodyPr wrap="non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如果肝脏的代谢功能受损：</a:t>
              </a:r>
              <a:endParaRPr lang="zh-CN" altLang="en-US" sz="1600" b="1" dirty="0">
                <a:solidFill>
                  <a:srgbClr val="FFFF00"/>
                </a:solidFill>
              </a:endParaRPr>
            </a:p>
          </p:txBody>
        </p:sp>
        <p:sp>
          <p:nvSpPr>
            <p:cNvPr id="5" name="文本框 4"/>
            <p:cNvSpPr txBox="1"/>
            <p:nvPr/>
          </p:nvSpPr>
          <p:spPr>
            <a:xfrm>
              <a:off x="6844980" y="2465308"/>
              <a:ext cx="4285514" cy="1477328"/>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维持血糖浓度恒定的能力及稳定性下降，易发生低血糖。这被称为肝源性低血糖。</a:t>
              </a:r>
              <a:endParaRPr lang="en-US" altLang="zh-CN" sz="1600" dirty="0"/>
            </a:p>
          </p:txBody>
        </p:sp>
      </p:grpSp>
      <p:grpSp>
        <p:nvGrpSpPr>
          <p:cNvPr id="3" name="组合 2"/>
          <p:cNvGrpSpPr/>
          <p:nvPr/>
        </p:nvGrpSpPr>
        <p:grpSpPr>
          <a:xfrm>
            <a:off x="786434" y="1845632"/>
            <a:ext cx="5081280" cy="605440"/>
            <a:chOff x="1209211" y="1845632"/>
            <a:chExt cx="5081280" cy="605440"/>
          </a:xfrm>
        </p:grpSpPr>
        <p:sp>
          <p:nvSpPr>
            <p:cNvPr id="22" name="文本框 21"/>
            <p:cNvSpPr txBox="1"/>
            <p:nvPr/>
          </p:nvSpPr>
          <p:spPr>
            <a:xfrm>
              <a:off x="1209211" y="1845632"/>
              <a:ext cx="5081280" cy="461665"/>
            </a:xfrm>
            <a:prstGeom prst="rect">
              <a:avLst/>
            </a:prstGeom>
            <a:noFill/>
          </p:spPr>
          <p:txBody>
            <a:bodyPr wrap="squar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肝脏参与哪些营养物质的代谢？</a:t>
              </a:r>
              <a:endParaRPr lang="zh-CN" altLang="en-US" sz="2400" b="1" dirty="0"/>
            </a:p>
          </p:txBody>
        </p:sp>
        <p:pic>
          <p:nvPicPr>
            <p:cNvPr id="20" name="图片 19" descr="粉笔线.png"/>
            <p:cNvPicPr>
              <a:picLocks/>
            </p:cNvPicPr>
            <p:nvPr/>
          </p:nvPicPr>
          <p:blipFill>
            <a:blip r:embed="rId3">
              <a:extLst>
                <a:ext uri="{28A0092B-C50C-407E-A947-70E740481C1C}">
                  <a14:useLocalDpi xmlns:a14="http://schemas.microsoft.com/office/drawing/2010/main" val="0"/>
                </a:ext>
              </a:extLst>
            </a:blip>
            <a:stretch>
              <a:fillRect/>
            </a:stretch>
          </p:blipFill>
          <p:spPr>
            <a:xfrm rot="158589">
              <a:off x="1459016" y="2286631"/>
              <a:ext cx="3685893" cy="164441"/>
            </a:xfrm>
            <a:prstGeom prst="rect">
              <a:avLst/>
            </a:prstGeom>
          </p:spPr>
        </p:pic>
      </p:grpSp>
      <p:grpSp>
        <p:nvGrpSpPr>
          <p:cNvPr id="21" name="组合 20"/>
          <p:cNvGrpSpPr/>
          <p:nvPr/>
        </p:nvGrpSpPr>
        <p:grpSpPr>
          <a:xfrm>
            <a:off x="8238193" y="4100648"/>
            <a:ext cx="2853170" cy="1414455"/>
            <a:chOff x="7814830" y="4007777"/>
            <a:chExt cx="2853170" cy="1414455"/>
          </a:xfrm>
        </p:grpSpPr>
        <p:pic>
          <p:nvPicPr>
            <p:cNvPr id="23" name="图片 22" descr="灯泡1.png"/>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48514" y="4134898"/>
              <a:ext cx="524325" cy="524325"/>
            </a:xfrm>
            <a:prstGeom prst="rect">
              <a:avLst/>
            </a:prstGeom>
          </p:spPr>
        </p:pic>
        <p:sp>
          <p:nvSpPr>
            <p:cNvPr id="24" name="矩形 23"/>
            <p:cNvSpPr/>
            <p:nvPr/>
          </p:nvSpPr>
          <p:spPr>
            <a:xfrm>
              <a:off x="7814830" y="4007777"/>
              <a:ext cx="2853170" cy="1414455"/>
            </a:xfrm>
            <a:prstGeom prst="rect">
              <a:avLst/>
            </a:prstGeom>
            <a:noFill/>
            <a:ln>
              <a:solidFill>
                <a:schemeClr val="bg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n>
                  <a:solidFill>
                    <a:schemeClr val="tx1"/>
                  </a:solidFill>
                  <a:prstDash val="dash"/>
                </a:ln>
                <a:noFill/>
              </a:endParaRPr>
            </a:p>
          </p:txBody>
        </p:sp>
        <p:sp>
          <p:nvSpPr>
            <p:cNvPr id="25" name="矩形 24"/>
            <p:cNvSpPr/>
            <p:nvPr/>
          </p:nvSpPr>
          <p:spPr>
            <a:xfrm>
              <a:off x="8372839" y="4180197"/>
              <a:ext cx="2031325" cy="369332"/>
            </a:xfrm>
            <a:prstGeom prst="rect">
              <a:avLst/>
            </a:prstGeom>
          </p:spPr>
          <p:txBody>
            <a:bodyPr wrap="none">
              <a:spAutoFit/>
            </a:bodyPr>
            <a:lstStyle/>
            <a:p>
              <a:r>
                <a:rPr lang="zh-CN" altLang="en-US" b="1" dirty="0">
                  <a:solidFill>
                    <a:srgbClr val="FFFF00"/>
                  </a:solidFill>
                  <a:latin typeface="微软雅黑" panose="020B0503020204020204" pitchFamily="34" charset="-122"/>
                  <a:ea typeface="微软雅黑" panose="020B0503020204020204" pitchFamily="34" charset="-122"/>
                </a:rPr>
                <a:t>什么是肝脏代谢？</a:t>
              </a:r>
              <a:endParaRPr lang="en-US" altLang="zh-CN" b="1" dirty="0">
                <a:solidFill>
                  <a:srgbClr val="FFFF00"/>
                </a:solidFill>
                <a:latin typeface="微软雅黑" panose="020B0503020204020204" pitchFamily="34" charset="-122"/>
                <a:ea typeface="微软雅黑" panose="020B0503020204020204" pitchFamily="34" charset="-122"/>
              </a:endParaRPr>
            </a:p>
          </p:txBody>
        </p:sp>
        <p:sp>
          <p:nvSpPr>
            <p:cNvPr id="26" name="矩形 25"/>
            <p:cNvSpPr/>
            <p:nvPr/>
          </p:nvSpPr>
          <p:spPr>
            <a:xfrm>
              <a:off x="8406523" y="4511111"/>
              <a:ext cx="2031325" cy="738664"/>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是指肝脏可以合成、分解、转化体内的营养与物质，以供人体利用。</a:t>
              </a:r>
            </a:p>
          </p:txBody>
        </p:sp>
      </p:grpSp>
    </p:spTree>
    <p:extLst>
      <p:ext uri="{BB962C8B-B14F-4D97-AF65-F5344CB8AC3E}">
        <p14:creationId xmlns:p14="http://schemas.microsoft.com/office/powerpoint/2010/main" val="387396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66700" y="1875912"/>
            <a:ext cx="5813277" cy="1005788"/>
          </a:xfrm>
          <a:prstGeom prst="rect">
            <a:avLst/>
          </a:prstGeom>
          <a:noFill/>
        </p:spPr>
        <p:txBody>
          <a:bodyPr wrap="square" rtlCol="0">
            <a:spAutoFit/>
          </a:bodyPr>
          <a:lstStyle/>
          <a:p>
            <a:pPr lvl="1">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rPr>
              <a:t>肝脏能将来自于体内外的</a:t>
            </a:r>
            <a:r>
              <a:rPr lang="zh-CN" altLang="en-US" sz="2400" b="1" dirty="0">
                <a:solidFill>
                  <a:srgbClr val="FFFF00"/>
                </a:solidFill>
                <a:latin typeface="微软雅黑" panose="020B0503020204020204" pitchFamily="34" charset="-122"/>
                <a:ea typeface="微软雅黑" panose="020B0503020204020204" pitchFamily="34" charset="-122"/>
              </a:rPr>
              <a:t>毒物变成无毒或毒性较低的物质排出体外</a:t>
            </a:r>
            <a:r>
              <a:rPr lang="zh-CN" altLang="en-US" sz="2400" b="1" dirty="0">
                <a:solidFill>
                  <a:schemeClr val="bg1"/>
                </a:solidFill>
                <a:latin typeface="微软雅黑" panose="020B0503020204020204" pitchFamily="34" charset="-122"/>
                <a:ea typeface="微软雅黑" panose="020B0503020204020204" pitchFamily="34" charset="-122"/>
              </a:rPr>
              <a:t>，比如：</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毒物处理车间：肝脏的解毒排毒功能</a:t>
            </a:r>
            <a:endParaRPr lang="en-US" altLang="zh-CN" dirty="0"/>
          </a:p>
        </p:txBody>
      </p:sp>
      <p:sp>
        <p:nvSpPr>
          <p:cNvPr id="3" name="矩形 2"/>
          <p:cNvSpPr/>
          <p:nvPr/>
        </p:nvSpPr>
        <p:spPr>
          <a:xfrm>
            <a:off x="-160159" y="3067861"/>
            <a:ext cx="6014360" cy="1938992"/>
          </a:xfrm>
          <a:prstGeom prst="rect">
            <a:avLst/>
          </a:prstGeom>
        </p:spPr>
        <p:txBody>
          <a:bodyPr wrap="square">
            <a:spAutoFit/>
          </a:bodyPr>
          <a:lstStyle/>
          <a:p>
            <a:pPr marL="1371600" lvl="2" indent="-457200">
              <a:lnSpc>
                <a:spcPct val="1500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将酒中的乙醇经过一系列生化反应后分解成无毒的二氧化碳和水排出体外。</a:t>
            </a:r>
            <a:endParaRPr lang="en-US" altLang="zh-CN" sz="2000" dirty="0">
              <a:solidFill>
                <a:schemeClr val="bg1"/>
              </a:solidFill>
              <a:latin typeface="微软雅黑" panose="020B0503020204020204" pitchFamily="34" charset="-122"/>
              <a:ea typeface="微软雅黑" panose="020B0503020204020204" pitchFamily="34" charset="-122"/>
            </a:endParaRPr>
          </a:p>
          <a:p>
            <a:pPr marL="1371600" lvl="2" indent="-457200">
              <a:lnSpc>
                <a:spcPct val="1500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将蛋白质代谢中产生的有毒性的氨转化为无毒的尿素，并通过尿液排出体外</a:t>
            </a:r>
            <a:r>
              <a:rPr lang="en-US" altLang="zh-CN" sz="1600" baseline="50000" dirty="0">
                <a:solidFill>
                  <a:schemeClr val="bg1"/>
                </a:solidFill>
                <a:latin typeface="微软雅黑" panose="020B0503020204020204" pitchFamily="34" charset="-122"/>
                <a:ea typeface="微软雅黑" panose="020B0503020204020204" pitchFamily="34" charset="-122"/>
              </a:rPr>
              <a:t>2</a:t>
            </a:r>
            <a:r>
              <a:rPr lang="zh-CN" altLang="en-US"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p:txBody>
      </p:sp>
      <p:pic>
        <p:nvPicPr>
          <p:cNvPr id="11" name="图片 10" descr="粉笔线.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88147">
            <a:off x="4444171" y="3598427"/>
            <a:ext cx="3706226" cy="471596"/>
          </a:xfrm>
          <a:prstGeom prst="rect">
            <a:avLst/>
          </a:prstGeom>
        </p:spPr>
      </p:pic>
      <p:sp>
        <p:nvSpPr>
          <p:cNvPr id="12" name="文本框 11"/>
          <p:cNvSpPr txBox="1"/>
          <p:nvPr/>
        </p:nvSpPr>
        <p:spPr>
          <a:xfrm>
            <a:off x="6652793" y="1944400"/>
            <a:ext cx="4786035" cy="461665"/>
          </a:xfrm>
          <a:prstGeom prst="rect">
            <a:avLst/>
          </a:prstGeom>
          <a:noFill/>
        </p:spPr>
        <p:txBody>
          <a:bodyPr wrap="squar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如果肝脏解毒功能受损：</a:t>
            </a:r>
            <a:endParaRPr lang="zh-CN" altLang="en-US" sz="1600" b="1" dirty="0">
              <a:solidFill>
                <a:srgbClr val="FFFF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649919" y="3007449"/>
            <a:ext cx="4788909" cy="147732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血液中氨的含量将增高，血氨高会引起</a:t>
            </a:r>
            <a:r>
              <a:rPr lang="zh-CN" altLang="en-US" sz="2000" dirty="0">
                <a:solidFill>
                  <a:srgbClr val="FFFF00"/>
                </a:solidFill>
                <a:latin typeface="微软雅黑" panose="020B0503020204020204" pitchFamily="34" charset="-122"/>
                <a:ea typeface="微软雅黑" panose="020B0503020204020204" pitchFamily="34" charset="-122"/>
              </a:rPr>
              <a:t>肝性脑病</a:t>
            </a:r>
            <a:r>
              <a:rPr lang="zh-CN" altLang="en-US" sz="2000" dirty="0">
                <a:solidFill>
                  <a:schemeClr val="bg1"/>
                </a:solidFill>
                <a:latin typeface="微软雅黑" panose="020B0503020204020204" pitchFamily="34" charset="-122"/>
                <a:ea typeface="微软雅黑" panose="020B0503020204020204" pitchFamily="34" charset="-122"/>
              </a:rPr>
              <a:t>（又称为肝性昏迷 ） 。</a:t>
            </a:r>
          </a:p>
          <a:p>
            <a:pPr marL="457200" indent="-457200">
              <a:lnSpc>
                <a:spcPct val="1500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无法解酒，导致</a:t>
            </a:r>
            <a:r>
              <a:rPr lang="zh-CN" altLang="en-US" sz="2000" dirty="0">
                <a:solidFill>
                  <a:srgbClr val="FFFF00"/>
                </a:solidFill>
                <a:latin typeface="微软雅黑" panose="020B0503020204020204" pitchFamily="34" charset="-122"/>
                <a:ea typeface="微软雅黑" panose="020B0503020204020204" pitchFamily="34" charset="-122"/>
              </a:rPr>
              <a:t>酒精中毒</a:t>
            </a:r>
            <a:r>
              <a:rPr lang="zh-CN" altLang="en-US" sz="2000" dirty="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19889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74944" y="2071126"/>
            <a:ext cx="5713832" cy="525657"/>
          </a:xfrm>
          <a:prstGeom prst="rect">
            <a:avLst/>
          </a:prstGeom>
          <a:noFill/>
        </p:spPr>
        <p:txBody>
          <a:bodyPr wrap="square" rtlCol="0">
            <a:spAutoFit/>
          </a:bodyPr>
          <a:lstStyle/>
          <a:p>
            <a:pPr lvl="1">
              <a:lnSpc>
                <a:spcPct val="130000"/>
              </a:lnSpc>
            </a:pPr>
            <a:r>
              <a:rPr lang="zh-CN" altLang="en-US" sz="2400" b="1" dirty="0">
                <a:solidFill>
                  <a:srgbClr val="FFFF00"/>
                </a:solidFill>
                <a:latin typeface="微软雅黑" panose="020B0503020204020204" pitchFamily="34" charset="-122"/>
                <a:ea typeface="微软雅黑" panose="020B0503020204020204" pitchFamily="34" charset="-122"/>
              </a:rPr>
              <a:t>肝脏是人体一线免疫防御的重要器官：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净化车间：肝脏的免疫防御功能</a:t>
            </a:r>
            <a:endParaRPr lang="en-US" altLang="zh-CN" dirty="0"/>
          </a:p>
        </p:txBody>
      </p:sp>
      <p:sp>
        <p:nvSpPr>
          <p:cNvPr id="14" name="文本框 13"/>
          <p:cNvSpPr txBox="1"/>
          <p:nvPr/>
        </p:nvSpPr>
        <p:spPr>
          <a:xfrm>
            <a:off x="6853998" y="2727785"/>
            <a:ext cx="4000121" cy="453457"/>
          </a:xfrm>
          <a:prstGeom prst="rect">
            <a:avLst/>
          </a:prstGeom>
          <a:noFill/>
        </p:spPr>
        <p:txBody>
          <a:bodyPr wrap="square" rtlCol="0">
            <a:spAutoFit/>
          </a:bodyPr>
          <a:lstStyle>
            <a:defPPr>
              <a:defRPr lang="zh-CN"/>
            </a:defPPr>
            <a:lvl2pPr marL="914400" lvl="1" indent="-457200">
              <a:lnSpc>
                <a:spcPct val="130000"/>
              </a:lnSpc>
              <a:buFont typeface="Arial" panose="020B0604020202020204" pitchFamily="34" charset="0"/>
              <a:buChar char="•"/>
              <a:defRPr sz="2000">
                <a:solidFill>
                  <a:schemeClr val="bg1"/>
                </a:solidFill>
                <a:latin typeface="微软雅黑" panose="020B0503020204020204" pitchFamily="34" charset="-122"/>
                <a:ea typeface="微软雅黑" panose="020B0503020204020204" pitchFamily="34" charset="-122"/>
              </a:defRPr>
            </a:lvl2pPr>
          </a:lstStyle>
          <a:p>
            <a:pPr marL="342900" indent="-342900">
              <a:lnSpc>
                <a:spcPct val="1300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免疫力会变差，非常容易生病。</a:t>
            </a:r>
            <a:endParaRPr lang="en-US" altLang="zh-CN" sz="2000" dirty="0">
              <a:solidFill>
                <a:schemeClr val="bg1"/>
              </a:solidFill>
              <a:latin typeface="微软雅黑" panose="020B0503020204020204" pitchFamily="34" charset="-122"/>
              <a:ea typeface="微软雅黑" panose="020B0503020204020204" pitchFamily="34" charset="-122"/>
            </a:endParaRPr>
          </a:p>
        </p:txBody>
      </p:sp>
      <p:pic>
        <p:nvPicPr>
          <p:cNvPr id="15" name="图片 14" descr="粉笔线.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88147">
            <a:off x="4557802" y="3474025"/>
            <a:ext cx="3706226" cy="471596"/>
          </a:xfrm>
          <a:prstGeom prst="rect">
            <a:avLst/>
          </a:prstGeom>
        </p:spPr>
      </p:pic>
      <p:sp>
        <p:nvSpPr>
          <p:cNvPr id="16" name="文本框 15"/>
          <p:cNvSpPr txBox="1"/>
          <p:nvPr/>
        </p:nvSpPr>
        <p:spPr>
          <a:xfrm>
            <a:off x="6984288" y="2096518"/>
            <a:ext cx="4786035" cy="461665"/>
          </a:xfrm>
          <a:prstGeom prst="rect">
            <a:avLst/>
          </a:prstGeom>
          <a:noFill/>
        </p:spPr>
        <p:txBody>
          <a:bodyPr wrap="squar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如果免疫防御功能受损：</a:t>
            </a:r>
          </a:p>
        </p:txBody>
      </p:sp>
      <p:sp>
        <p:nvSpPr>
          <p:cNvPr id="3" name="文本框 2"/>
          <p:cNvSpPr txBox="1"/>
          <p:nvPr/>
        </p:nvSpPr>
        <p:spPr>
          <a:xfrm>
            <a:off x="374944" y="2717270"/>
            <a:ext cx="5166896" cy="1938992"/>
          </a:xfrm>
          <a:prstGeom prst="rect">
            <a:avLst/>
          </a:prstGeom>
          <a:noFill/>
        </p:spPr>
        <p:txBody>
          <a:bodyPr wrap="square" rtlCol="0">
            <a:spAutoFit/>
          </a:bodyPr>
          <a:lstStyle/>
          <a:p>
            <a:pPr marL="914400" lvl="1" indent="-457200">
              <a:lnSpc>
                <a:spcPct val="1500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肝脏的单核</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巨噬细胞可将经血液来的</a:t>
            </a:r>
            <a:r>
              <a:rPr lang="zh-CN" altLang="en-US" sz="2000" dirty="0">
                <a:solidFill>
                  <a:srgbClr val="FFFF00"/>
                </a:solidFill>
                <a:latin typeface="微软雅黑" panose="020B0503020204020204" pitchFamily="34" charset="-122"/>
                <a:ea typeface="微软雅黑" panose="020B0503020204020204" pitchFamily="34" charset="-122"/>
              </a:rPr>
              <a:t>体外异物、细菌等吞噬、清除。</a:t>
            </a:r>
            <a:endParaRPr lang="en-US" altLang="zh-CN" sz="2000" dirty="0">
              <a:solidFill>
                <a:srgbClr val="FFFF00"/>
              </a:solidFill>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肝脏内的免疫细胞释放出免疫成分，清除血液中的细菌。</a:t>
            </a:r>
            <a:endParaRPr lang="en-US" altLang="zh-CN" sz="2000"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a:stretch>
            <a:fillRect/>
          </a:stretch>
        </p:blipFill>
        <p:spPr>
          <a:xfrm>
            <a:off x="10678463" y="4469837"/>
            <a:ext cx="1807873" cy="1479169"/>
          </a:xfrm>
          <a:prstGeom prst="rect">
            <a:avLst/>
          </a:prstGeom>
        </p:spPr>
      </p:pic>
    </p:spTree>
    <p:extLst>
      <p:ext uri="{BB962C8B-B14F-4D97-AF65-F5344CB8AC3E}">
        <p14:creationId xmlns:p14="http://schemas.microsoft.com/office/powerpoint/2010/main" val="300683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超级生化工厂</a:t>
            </a:r>
            <a:r>
              <a:rPr lang="en-US" altLang="zh-CN" dirty="0"/>
              <a:t>”</a:t>
            </a:r>
            <a:r>
              <a:rPr lang="zh-CN" altLang="en-US" dirty="0"/>
              <a:t>也有不堪重负的时候</a:t>
            </a:r>
          </a:p>
        </p:txBody>
      </p:sp>
      <p:sp>
        <p:nvSpPr>
          <p:cNvPr id="23" name="文本框 22"/>
          <p:cNvSpPr txBox="1"/>
          <p:nvPr/>
        </p:nvSpPr>
        <p:spPr>
          <a:xfrm>
            <a:off x="1041333" y="2345860"/>
            <a:ext cx="4271447" cy="2862322"/>
          </a:xfrm>
          <a:prstGeom prst="rect">
            <a:avLst/>
          </a:prstGeom>
          <a:noFill/>
        </p:spPr>
        <p:txBody>
          <a:bodyPr wrap="square" rtlCol="0">
            <a:spAutoFit/>
          </a:bodyPr>
          <a:lstStyle/>
          <a:p>
            <a:pPr>
              <a:lnSpc>
                <a:spcPct val="150000"/>
              </a:lnSpc>
            </a:pPr>
            <a:r>
              <a:rPr kumimoji="1" lang="zh-CN" altLang="en-US" sz="2000" dirty="0">
                <a:solidFill>
                  <a:schemeClr val="bg1"/>
                </a:solidFill>
                <a:latin typeface="微软雅黑" panose="020B0503020204020204" pitchFamily="34" charset="-122"/>
                <a:ea typeface="微软雅黑" panose="020B0503020204020204" pitchFamily="34" charset="-122"/>
                <a:cs typeface="微软雅黑"/>
              </a:rPr>
              <a:t>虽然</a:t>
            </a:r>
            <a:r>
              <a:rPr kumimoji="1" lang="zh-CN" altLang="en-US" sz="2000" dirty="0">
                <a:solidFill>
                  <a:srgbClr val="FFFFFF"/>
                </a:solidFill>
                <a:latin typeface="微软雅黑" panose="020B0503020204020204" pitchFamily="34" charset="-122"/>
                <a:ea typeface="微软雅黑" panose="020B0503020204020204" pitchFamily="34" charset="-122"/>
                <a:cs typeface="微软雅黑"/>
              </a:rPr>
              <a:t>肝脏的再生功能强大，但当肝脏的</a:t>
            </a:r>
            <a:r>
              <a:rPr kumimoji="1" lang="zh-CN" altLang="en-US" sz="2000" dirty="0">
                <a:solidFill>
                  <a:srgbClr val="FFFF00"/>
                </a:solidFill>
                <a:latin typeface="微软雅黑" panose="020B0503020204020204" pitchFamily="34" charset="-122"/>
                <a:ea typeface="微软雅黑" panose="020B0503020204020204" pitchFamily="34" charset="-122"/>
                <a:cs typeface="微软雅黑"/>
              </a:rPr>
              <a:t>代偿和再生功能无法赶上损伤因素对肝细胞的破坏</a:t>
            </a:r>
            <a:r>
              <a:rPr kumimoji="1" lang="zh-CN" altLang="en-US" sz="2000" dirty="0">
                <a:solidFill>
                  <a:srgbClr val="FFFFFF"/>
                </a:solidFill>
                <a:latin typeface="微软雅黑" panose="020B0503020204020204" pitchFamily="34" charset="-122"/>
                <a:ea typeface="微软雅黑" panose="020B0503020204020204" pitchFamily="34" charset="-122"/>
                <a:cs typeface="微软雅黑"/>
              </a:rPr>
              <a:t>时，肝脏就没有办法再“扛”下去了，它会出现</a:t>
            </a:r>
            <a:r>
              <a:rPr kumimoji="1" lang="zh-CN" altLang="en-US" sz="2000" dirty="0">
                <a:solidFill>
                  <a:srgbClr val="FFFF00"/>
                </a:solidFill>
                <a:latin typeface="微软雅黑" panose="020B0503020204020204" pitchFamily="34" charset="-122"/>
                <a:ea typeface="微软雅黑" panose="020B0503020204020204" pitchFamily="34" charset="-122"/>
                <a:cs typeface="微软雅黑"/>
              </a:rPr>
              <a:t>全面的功能衰退，并出现各种并发症</a:t>
            </a:r>
            <a:r>
              <a:rPr kumimoji="1" lang="zh-CN" altLang="en-US" sz="2000" dirty="0">
                <a:solidFill>
                  <a:srgbClr val="FFFFFF"/>
                </a:solidFill>
                <a:latin typeface="微软雅黑" panose="020B0503020204020204" pitchFamily="34" charset="-122"/>
                <a:ea typeface="微软雅黑" panose="020B0503020204020204" pitchFamily="34" charset="-122"/>
                <a:cs typeface="微软雅黑"/>
              </a:rPr>
              <a:t>，这时再进行治疗可就</a:t>
            </a:r>
            <a:r>
              <a:rPr kumimoji="1" lang="zh-CN" altLang="en-US" sz="2000" dirty="0">
                <a:solidFill>
                  <a:srgbClr val="FFFF00"/>
                </a:solidFill>
                <a:latin typeface="微软雅黑" panose="020B0503020204020204" pitchFamily="34" charset="-122"/>
                <a:ea typeface="微软雅黑" panose="020B0503020204020204" pitchFamily="34" charset="-122"/>
                <a:cs typeface="微软雅黑"/>
              </a:rPr>
              <a:t>很难挽回</a:t>
            </a:r>
            <a:r>
              <a:rPr kumimoji="1" lang="zh-CN" altLang="en-US" sz="2000" dirty="0">
                <a:solidFill>
                  <a:srgbClr val="FFFFFF"/>
                </a:solidFill>
                <a:latin typeface="微软雅黑" panose="020B0503020204020204" pitchFamily="34" charset="-122"/>
                <a:ea typeface="微软雅黑" panose="020B0503020204020204" pitchFamily="34" charset="-122"/>
                <a:cs typeface="微软雅黑"/>
              </a:rPr>
              <a:t>了！</a:t>
            </a:r>
            <a:endParaRPr kumimoji="1" lang="en-US" altLang="zh-CN" sz="2000" dirty="0">
              <a:solidFill>
                <a:srgbClr val="FFFFFF"/>
              </a:solidFill>
              <a:latin typeface="微软雅黑" panose="020B0503020204020204" pitchFamily="34" charset="-122"/>
              <a:ea typeface="微软雅黑" panose="020B0503020204020204" pitchFamily="34" charset="-122"/>
              <a:cs typeface="微软雅黑"/>
            </a:endParaRPr>
          </a:p>
        </p:txBody>
      </p:sp>
      <p:grpSp>
        <p:nvGrpSpPr>
          <p:cNvPr id="5" name="组合 4"/>
          <p:cNvGrpSpPr/>
          <p:nvPr/>
        </p:nvGrpSpPr>
        <p:grpSpPr>
          <a:xfrm>
            <a:off x="6926495" y="2345860"/>
            <a:ext cx="3991017" cy="2166280"/>
            <a:chOff x="6926495" y="2302806"/>
            <a:chExt cx="3991017" cy="2166280"/>
          </a:xfrm>
        </p:grpSpPr>
        <p:pic>
          <p:nvPicPr>
            <p:cNvPr id="20" name="图片 19" descr="天平2.png"/>
            <p:cNvPicPr>
              <a:picLocks noChangeAspect="1"/>
            </p:cNvPicPr>
            <p:nvPr/>
          </p:nvPicPr>
          <p:blipFill>
            <a:blip r:embed="rId3">
              <a:alphaModFix amt="86000"/>
              <a:extLst>
                <a:ext uri="{28A0092B-C50C-407E-A947-70E740481C1C}">
                  <a14:useLocalDpi xmlns:a14="http://schemas.microsoft.com/office/drawing/2010/main" val="0"/>
                </a:ext>
              </a:extLst>
            </a:blip>
            <a:stretch>
              <a:fillRect/>
            </a:stretch>
          </p:blipFill>
          <p:spPr>
            <a:xfrm>
              <a:off x="7888642" y="2302806"/>
              <a:ext cx="2169757" cy="2166280"/>
            </a:xfrm>
            <a:prstGeom prst="rect">
              <a:avLst/>
            </a:prstGeom>
          </p:spPr>
        </p:pic>
        <p:sp>
          <p:nvSpPr>
            <p:cNvPr id="26" name="文本框 25"/>
            <p:cNvSpPr txBox="1"/>
            <p:nvPr/>
          </p:nvSpPr>
          <p:spPr>
            <a:xfrm>
              <a:off x="6926495" y="3120496"/>
              <a:ext cx="1138595" cy="755304"/>
            </a:xfrm>
            <a:prstGeom prst="rect">
              <a:avLst/>
            </a:prstGeom>
            <a:noFill/>
          </p:spPr>
          <p:txBody>
            <a:bodyPr wrap="square" rtlCol="0">
              <a:spAutoFit/>
            </a:bodyPr>
            <a:lstStyle/>
            <a:p>
              <a:pPr algn="ctr"/>
              <a:r>
                <a:rPr kumimoji="1" lang="zh-CN" altLang="en-US" dirty="0">
                  <a:solidFill>
                    <a:srgbClr val="FFFFFF"/>
                  </a:solidFill>
                  <a:latin typeface="微软雅黑" panose="020B0503020204020204" pitchFamily="34" charset="-122"/>
                  <a:ea typeface="微软雅黑" panose="020B0503020204020204" pitchFamily="34" charset="-122"/>
                  <a:cs typeface="微软雅黑"/>
                </a:rPr>
                <a:t>肝细胞被破坏</a:t>
              </a:r>
            </a:p>
          </p:txBody>
        </p:sp>
        <p:sp>
          <p:nvSpPr>
            <p:cNvPr id="3" name="文本框 2"/>
            <p:cNvSpPr txBox="1"/>
            <p:nvPr/>
          </p:nvSpPr>
          <p:spPr>
            <a:xfrm>
              <a:off x="9892457" y="2851817"/>
              <a:ext cx="1025055" cy="646331"/>
            </a:xfrm>
            <a:prstGeom prst="rect">
              <a:avLst/>
            </a:prstGeom>
            <a:noFill/>
          </p:spPr>
          <p:txBody>
            <a:bodyPr wrap="square" rtlCol="0">
              <a:spAutoFit/>
            </a:bodyPr>
            <a:lstStyle/>
            <a:p>
              <a:pPr algn="ctr"/>
              <a:r>
                <a:rPr kumimoji="1" lang="zh-CN" altLang="en-US" dirty="0">
                  <a:solidFill>
                    <a:schemeClr val="bg1"/>
                  </a:solidFill>
                  <a:latin typeface="微软雅黑" panose="020B0503020204020204" pitchFamily="34" charset="-122"/>
                  <a:ea typeface="微软雅黑" panose="020B0503020204020204" pitchFamily="34" charset="-122"/>
                  <a:cs typeface="微软雅黑"/>
                </a:rPr>
                <a:t>代偿与再生</a:t>
              </a:r>
              <a:endParaRPr lang="zh-CN" altLang="en-US" dirty="0">
                <a:solidFill>
                  <a:schemeClr val="bg1"/>
                </a:solidFill>
              </a:endParaRPr>
            </a:p>
          </p:txBody>
        </p:sp>
      </p:grpSp>
      <p:pic>
        <p:nvPicPr>
          <p:cNvPr id="13" name="图片 12" descr="粉笔线.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588147">
            <a:off x="4557802" y="3474025"/>
            <a:ext cx="3706226" cy="471596"/>
          </a:xfrm>
          <a:prstGeom prst="rect">
            <a:avLst/>
          </a:prstGeom>
        </p:spPr>
      </p:pic>
    </p:spTree>
    <p:extLst>
      <p:ext uri="{BB962C8B-B14F-4D97-AF65-F5344CB8AC3E}">
        <p14:creationId xmlns:p14="http://schemas.microsoft.com/office/powerpoint/2010/main" val="182156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p:cNvSpPr>
            <a:spLocks noGrp="1"/>
          </p:cNvSpPr>
          <p:nvPr>
            <p:ph type="title"/>
          </p:nvPr>
        </p:nvSpPr>
        <p:spPr/>
        <p:txBody>
          <a:bodyPr/>
          <a:lstStyle/>
          <a:p>
            <a:r>
              <a:rPr lang="zh-CN" altLang="en-US"/>
              <a:t>“伤肝”的主要原因是什么？</a:t>
            </a:r>
            <a:endParaRPr lang="zh-CN" altLang="en-US" dirty="0"/>
          </a:p>
        </p:txBody>
      </p:sp>
      <p:pic>
        <p:nvPicPr>
          <p:cNvPr id="22" name="图片 21" descr="粉笔线.png"/>
          <p:cNvPicPr>
            <a:picLocks/>
          </p:cNvPicPr>
          <p:nvPr/>
        </p:nvPicPr>
        <p:blipFill>
          <a:blip r:embed="rId3">
            <a:extLst>
              <a:ext uri="{28A0092B-C50C-407E-A947-70E740481C1C}">
                <a14:useLocalDpi xmlns:a14="http://schemas.microsoft.com/office/drawing/2010/main" val="0"/>
              </a:ext>
            </a:extLst>
          </a:blip>
          <a:stretch>
            <a:fillRect/>
          </a:stretch>
        </p:blipFill>
        <p:spPr>
          <a:xfrm rot="5587497">
            <a:off x="3617985" y="3711824"/>
            <a:ext cx="3951888" cy="235586"/>
          </a:xfrm>
          <a:prstGeom prst="rect">
            <a:avLst/>
          </a:prstGeom>
        </p:spPr>
      </p:pic>
      <p:pic>
        <p:nvPicPr>
          <p:cNvPr id="19" name="图片 18" descr="病毒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03457">
            <a:off x="10697359" y="4251317"/>
            <a:ext cx="1770082" cy="1714789"/>
          </a:xfrm>
          <a:prstGeom prst="rect">
            <a:avLst/>
          </a:prstGeom>
        </p:spPr>
      </p:pic>
      <p:sp>
        <p:nvSpPr>
          <p:cNvPr id="25" name="矩形 24"/>
          <p:cNvSpPr/>
          <p:nvPr/>
        </p:nvSpPr>
        <p:spPr>
          <a:xfrm>
            <a:off x="6155327" y="1841499"/>
            <a:ext cx="4241107" cy="853567"/>
          </a:xfrm>
          <a:prstGeom prst="rect">
            <a:avLst/>
          </a:prstGeom>
        </p:spPr>
        <p:txBody>
          <a:bodyPr wrap="square">
            <a:spAutoFit/>
          </a:bodyPr>
          <a:lstStyle/>
          <a:p>
            <a:pPr>
              <a:lnSpc>
                <a:spcPct val="130000"/>
              </a:lnSpc>
            </a:pPr>
            <a:r>
              <a:rPr lang="zh-CN" altLang="en-US" sz="2000" dirty="0">
                <a:solidFill>
                  <a:schemeClr val="bg1"/>
                </a:solidFill>
                <a:latin typeface="微软雅黑" panose="020B0503020204020204" pitchFamily="34" charset="-122"/>
                <a:ea typeface="微软雅黑" panose="020B0503020204020204" pitchFamily="34" charset="-122"/>
                <a:cs typeface="微软雅黑"/>
              </a:rPr>
              <a:t>但是，在中国，肝脏损伤的最主要原因是：</a:t>
            </a:r>
            <a:endParaRPr lang="en-US" altLang="zh-CN" sz="2000" dirty="0">
              <a:solidFill>
                <a:schemeClr val="bg1"/>
              </a:solidFill>
              <a:latin typeface="微软雅黑" panose="020B0503020204020204" pitchFamily="34" charset="-122"/>
              <a:ea typeface="微软雅黑" panose="020B0503020204020204" pitchFamily="34" charset="-122"/>
              <a:cs typeface="微软雅黑"/>
            </a:endParaRPr>
          </a:p>
        </p:txBody>
      </p:sp>
      <p:sp>
        <p:nvSpPr>
          <p:cNvPr id="27" name="文本框 26"/>
          <p:cNvSpPr txBox="1"/>
          <p:nvPr/>
        </p:nvSpPr>
        <p:spPr>
          <a:xfrm>
            <a:off x="6773847" y="4457928"/>
            <a:ext cx="4786035" cy="400110"/>
          </a:xfrm>
          <a:prstGeom prst="rect">
            <a:avLst/>
          </a:prstGeom>
          <a:noFill/>
        </p:spPr>
        <p:txBody>
          <a:bodyPr wrap="square" rtlCol="0">
            <a:spAutoFit/>
          </a:bodyPr>
          <a:lstStyle/>
          <a:p>
            <a:r>
              <a:rPr lang="zh-CN" altLang="en-US" sz="2000" b="1" dirty="0">
                <a:solidFill>
                  <a:srgbClr val="FFFF00"/>
                </a:solidFill>
                <a:latin typeface="微软雅黑" panose="020B0503020204020204" pitchFamily="34" charset="-122"/>
                <a:ea typeface="微软雅黑" panose="020B0503020204020204" pitchFamily="34" charset="-122"/>
              </a:rPr>
              <a:t>病毒感染可导致病毒性肝炎！</a:t>
            </a:r>
            <a:endParaRPr lang="zh-CN" altLang="en-US" sz="1400" b="1" dirty="0">
              <a:solidFill>
                <a:srgbClr val="FFFF00"/>
              </a:solidFill>
              <a:latin typeface="微软雅黑" panose="020B0503020204020204" pitchFamily="34" charset="-122"/>
              <a:ea typeface="微软雅黑" panose="020B0503020204020204" pitchFamily="34" charset="-122"/>
            </a:endParaRPr>
          </a:p>
        </p:txBody>
      </p:sp>
      <p:pic>
        <p:nvPicPr>
          <p:cNvPr id="28" name="图片 27" descr="灯泡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697" y="4383264"/>
            <a:ext cx="458525" cy="458525"/>
          </a:xfrm>
          <a:prstGeom prst="rect">
            <a:avLst/>
          </a:prstGeom>
        </p:spPr>
      </p:pic>
      <p:grpSp>
        <p:nvGrpSpPr>
          <p:cNvPr id="9" name="组合 8"/>
          <p:cNvGrpSpPr/>
          <p:nvPr/>
        </p:nvGrpSpPr>
        <p:grpSpPr>
          <a:xfrm>
            <a:off x="661857" y="1938995"/>
            <a:ext cx="4541468" cy="4170262"/>
            <a:chOff x="661857" y="1763214"/>
            <a:chExt cx="4541468" cy="4170262"/>
          </a:xfrm>
        </p:grpSpPr>
        <p:pic>
          <p:nvPicPr>
            <p:cNvPr id="7" name="图片 6" descr="药物.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483" y="3303705"/>
              <a:ext cx="597320" cy="597321"/>
            </a:xfrm>
            <a:prstGeom prst="rect">
              <a:avLst/>
            </a:prstGeom>
          </p:spPr>
        </p:pic>
        <p:pic>
          <p:nvPicPr>
            <p:cNvPr id="6" name="图片 5" descr="酒.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119" y="1763214"/>
              <a:ext cx="644049" cy="644048"/>
            </a:xfrm>
            <a:prstGeom prst="rect">
              <a:avLst/>
            </a:prstGeom>
          </p:spPr>
        </p:pic>
        <p:sp>
          <p:nvSpPr>
            <p:cNvPr id="10" name="文本框 9"/>
            <p:cNvSpPr txBox="1"/>
            <p:nvPr/>
          </p:nvSpPr>
          <p:spPr>
            <a:xfrm>
              <a:off x="1690526" y="1789001"/>
              <a:ext cx="3500339" cy="777457"/>
            </a:xfrm>
            <a:prstGeom prst="rect">
              <a:avLst/>
            </a:prstGeom>
            <a:noFill/>
          </p:spPr>
          <p:txBody>
            <a:bodyPr wrap="square" rtlCol="0">
              <a:spAutoFit/>
            </a:bodyPr>
            <a:lstStyle>
              <a:defPPr>
                <a:defRPr lang="zh-CN"/>
              </a:defPPr>
              <a:lvl1pPr>
                <a:lnSpc>
                  <a:spcPct val="13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长期大量饮酒会“伤肝”。酒精中的乙醇对肝脏有直接毒害作用</a:t>
              </a:r>
              <a:endParaRPr lang="zh-CN" altLang="en-US" sz="1400" baseline="50000" dirty="0"/>
            </a:p>
          </p:txBody>
        </p:sp>
        <p:sp>
          <p:nvSpPr>
            <p:cNvPr id="18" name="文本框 17"/>
            <p:cNvSpPr txBox="1"/>
            <p:nvPr/>
          </p:nvSpPr>
          <p:spPr>
            <a:xfrm>
              <a:off x="1707468" y="3328530"/>
              <a:ext cx="3445605" cy="777457"/>
            </a:xfrm>
            <a:prstGeom prst="rect">
              <a:avLst/>
            </a:prstGeom>
            <a:noFill/>
          </p:spPr>
          <p:txBody>
            <a:bodyPr wrap="square" rtlCol="0">
              <a:spAutoFit/>
            </a:bodyPr>
            <a:lstStyle>
              <a:defPPr>
                <a:defRPr lang="zh-CN"/>
              </a:defPPr>
              <a:lvl1pPr>
                <a:lnSpc>
                  <a:spcPct val="13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已知全球有 </a:t>
              </a:r>
              <a:r>
                <a:rPr lang="en-US" altLang="zh-CN" dirty="0"/>
                <a:t>1100 </a:t>
              </a:r>
              <a:r>
                <a:rPr lang="zh-CN" altLang="en-US" dirty="0"/>
                <a:t>多种上市药物具有潜在肝毒性</a:t>
              </a:r>
              <a:endParaRPr lang="zh-CN" altLang="en-US" baseline="50000" dirty="0"/>
            </a:p>
          </p:txBody>
        </p:sp>
        <p:sp>
          <p:nvSpPr>
            <p:cNvPr id="4" name="文本框 3"/>
            <p:cNvSpPr txBox="1"/>
            <p:nvPr/>
          </p:nvSpPr>
          <p:spPr>
            <a:xfrm>
              <a:off x="698513" y="2433691"/>
              <a:ext cx="655949"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酒 精</a:t>
              </a:r>
            </a:p>
          </p:txBody>
        </p:sp>
        <p:sp>
          <p:nvSpPr>
            <p:cNvPr id="8" name="文本框 7"/>
            <p:cNvSpPr txBox="1"/>
            <p:nvPr/>
          </p:nvSpPr>
          <p:spPr>
            <a:xfrm>
              <a:off x="661857" y="3961206"/>
              <a:ext cx="655949" cy="338554"/>
            </a:xfrm>
            <a:prstGeom prst="rect">
              <a:avLst/>
            </a:prstGeom>
            <a:noFill/>
          </p:spPr>
          <p:txBody>
            <a:bodyPr wrap="non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sz="1600" dirty="0"/>
                <a:t>药 物</a:t>
              </a:r>
            </a:p>
          </p:txBody>
        </p:sp>
        <p:sp>
          <p:nvSpPr>
            <p:cNvPr id="12" name="文本框 11"/>
            <p:cNvSpPr txBox="1"/>
            <p:nvPr/>
          </p:nvSpPr>
          <p:spPr>
            <a:xfrm>
              <a:off x="1707468" y="4839787"/>
              <a:ext cx="3495857" cy="777457"/>
            </a:xfrm>
            <a:prstGeom prst="rect">
              <a:avLst/>
            </a:prstGeom>
            <a:noFill/>
          </p:spPr>
          <p:txBody>
            <a:bodyPr wrap="square" rtlCol="0">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肥胖时过剩的脂肪沉积在肝脏，导致炎症，即脂肪性肝炎</a:t>
              </a:r>
              <a:r>
                <a:rPr lang="en-US" altLang="zh-CN" sz="1400" baseline="50000" dirty="0">
                  <a:solidFill>
                    <a:schemeClr val="bg1"/>
                  </a:solidFill>
                  <a:latin typeface="微软雅黑" panose="020B0503020204020204" pitchFamily="34" charset="-122"/>
                  <a:ea typeface="微软雅黑" panose="020B0503020204020204" pitchFamily="34" charset="-122"/>
                </a:rPr>
                <a:t>2</a:t>
              </a:r>
              <a:endParaRPr lang="zh-CN" altLang="en-US" baseline="50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42540" y="5594922"/>
              <a:ext cx="655949" cy="338554"/>
            </a:xfrm>
            <a:prstGeom prst="rect">
              <a:avLst/>
            </a:prstGeom>
            <a:noFill/>
          </p:spPr>
          <p:txBody>
            <a:bodyPr wrap="non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sz="1600" dirty="0"/>
                <a:t>肥 胖</a:t>
              </a:r>
            </a:p>
          </p:txBody>
        </p:sp>
        <p:pic>
          <p:nvPicPr>
            <p:cNvPr id="17" name="图片 16"/>
            <p:cNvPicPr>
              <a:picLocks noChangeAspect="1"/>
            </p:cNvPicPr>
            <p:nvPr/>
          </p:nvPicPr>
          <p:blipFill rotWithShape="1">
            <a:blip r:embed="rId8">
              <a:extLst>
                <a:ext uri="{28A0092B-C50C-407E-A947-70E740481C1C}">
                  <a14:useLocalDpi xmlns:a14="http://schemas.microsoft.com/office/drawing/2010/main" val="0"/>
                </a:ext>
              </a:extLst>
            </a:blip>
            <a:srcRect l="282" t="30840" r="75006" b="38795"/>
            <a:stretch/>
          </p:blipFill>
          <p:spPr>
            <a:xfrm>
              <a:off x="730316" y="4699609"/>
              <a:ext cx="683457" cy="841568"/>
            </a:xfrm>
            <a:prstGeom prst="rect">
              <a:avLst/>
            </a:prstGeom>
          </p:spPr>
        </p:pic>
        <p:pic>
          <p:nvPicPr>
            <p:cNvPr id="30" name="图片 29" descr="粉笔线.png"/>
            <p:cNvPicPr>
              <a:picLocks/>
            </p:cNvPicPr>
            <p:nvPr/>
          </p:nvPicPr>
          <p:blipFill>
            <a:blip r:embed="rId3">
              <a:extLst>
                <a:ext uri="{28A0092B-C50C-407E-A947-70E740481C1C}">
                  <a14:useLocalDpi xmlns:a14="http://schemas.microsoft.com/office/drawing/2010/main" val="0"/>
                </a:ext>
              </a:extLst>
            </a:blip>
            <a:stretch>
              <a:fillRect/>
            </a:stretch>
          </p:blipFill>
          <p:spPr>
            <a:xfrm>
              <a:off x="1757725" y="2976858"/>
              <a:ext cx="3274806" cy="81870"/>
            </a:xfrm>
            <a:prstGeom prst="rect">
              <a:avLst/>
            </a:prstGeom>
          </p:spPr>
        </p:pic>
        <p:pic>
          <p:nvPicPr>
            <p:cNvPr id="31" name="图片 30" descr="粉笔线.png"/>
            <p:cNvPicPr>
              <a:picLocks/>
            </p:cNvPicPr>
            <p:nvPr/>
          </p:nvPicPr>
          <p:blipFill>
            <a:blip r:embed="rId3">
              <a:extLst>
                <a:ext uri="{28A0092B-C50C-407E-A947-70E740481C1C}">
                  <a14:useLocalDpi xmlns:a14="http://schemas.microsoft.com/office/drawing/2010/main" val="0"/>
                </a:ext>
              </a:extLst>
            </a:blip>
            <a:stretch>
              <a:fillRect/>
            </a:stretch>
          </p:blipFill>
          <p:spPr>
            <a:xfrm>
              <a:off x="1815572" y="4287400"/>
              <a:ext cx="3274806" cy="81870"/>
            </a:xfrm>
            <a:prstGeom prst="rect">
              <a:avLst/>
            </a:prstGeom>
          </p:spPr>
        </p:pic>
      </p:grpSp>
      <p:sp>
        <p:nvSpPr>
          <p:cNvPr id="5" name="矩形 4"/>
          <p:cNvSpPr/>
          <p:nvPr/>
        </p:nvSpPr>
        <p:spPr>
          <a:xfrm>
            <a:off x="7157625" y="2900051"/>
            <a:ext cx="2236510" cy="906915"/>
          </a:xfrm>
          <a:prstGeom prst="rect">
            <a:avLst/>
          </a:prstGeom>
        </p:spPr>
        <p:txBody>
          <a:bodyPr wrap="none">
            <a:spAutoFit/>
          </a:bodyPr>
          <a:lstStyle/>
          <a:p>
            <a:pPr lvl="0" algn="ctr">
              <a:lnSpc>
                <a:spcPct val="150000"/>
              </a:lnSpc>
            </a:pPr>
            <a:r>
              <a:rPr lang="zh-CN" altLang="en-US" sz="4000" b="1" dirty="0">
                <a:solidFill>
                  <a:srgbClr val="FFFF00"/>
                </a:solidFill>
                <a:latin typeface="微软雅黑" panose="020B0503020204020204" pitchFamily="34" charset="-122"/>
                <a:ea typeface="微软雅黑" panose="020B0503020204020204" pitchFamily="34" charset="-122"/>
                <a:cs typeface="微软雅黑"/>
              </a:rPr>
              <a:t>病毒感染</a:t>
            </a:r>
            <a:endParaRPr lang="zh-CN" altLang="en-US" sz="4000" b="1" strike="sngStrike" baseline="50000" dirty="0">
              <a:solidFill>
                <a:srgbClr val="FFFF00"/>
              </a:solidFill>
              <a:latin typeface="微软雅黑" panose="020B0503020204020204" pitchFamily="34" charset="-122"/>
              <a:ea typeface="微软雅黑" panose="020B0503020204020204" pitchFamily="34" charset="-122"/>
              <a:cs typeface="微软雅黑"/>
            </a:endParaRPr>
          </a:p>
        </p:txBody>
      </p:sp>
    </p:spTree>
    <p:extLst>
      <p:ext uri="{BB962C8B-B14F-4D97-AF65-F5344CB8AC3E}">
        <p14:creationId xmlns:p14="http://schemas.microsoft.com/office/powerpoint/2010/main" val="197286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p:cNvSpPr>
            <a:spLocks noGrp="1"/>
          </p:cNvSpPr>
          <p:nvPr>
            <p:ph type="title"/>
          </p:nvPr>
        </p:nvSpPr>
        <p:spPr/>
        <p:txBody>
          <a:bodyPr/>
          <a:lstStyle/>
          <a:p>
            <a:r>
              <a:rPr lang="zh-CN" altLang="en-US"/>
              <a:t>什么是病毒性肝炎</a:t>
            </a:r>
            <a:endParaRPr lang="zh-CN" altLang="en-US" dirty="0"/>
          </a:p>
        </p:txBody>
      </p:sp>
      <p:sp>
        <p:nvSpPr>
          <p:cNvPr id="14" name="矩形 13"/>
          <p:cNvSpPr/>
          <p:nvPr/>
        </p:nvSpPr>
        <p:spPr>
          <a:xfrm>
            <a:off x="753619" y="1653280"/>
            <a:ext cx="12962030" cy="1477328"/>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000" dirty="0">
                <a:solidFill>
                  <a:srgbClr val="FFFFFF"/>
                </a:solidFill>
                <a:latin typeface="微软雅黑" panose="020B0503020204020204" pitchFamily="34" charset="-122"/>
                <a:ea typeface="微软雅黑" panose="020B0503020204020204" pitchFamily="34" charset="-122"/>
                <a:cs typeface="微软雅黑"/>
              </a:rPr>
              <a:t>病毒性肝炎是指由肝炎病毒所引起的感染性疾病。</a:t>
            </a:r>
            <a:endParaRPr lang="en-US" altLang="zh-CN" sz="2000" dirty="0">
              <a:solidFill>
                <a:srgbClr val="FFFFFF"/>
              </a:solidFill>
              <a:latin typeface="微软雅黑" panose="020B0503020204020204" pitchFamily="34" charset="-122"/>
              <a:ea typeface="微软雅黑" panose="020B0503020204020204" pitchFamily="34" charset="-122"/>
              <a:cs typeface="微软雅黑"/>
            </a:endParaRPr>
          </a:p>
          <a:p>
            <a:pPr marL="457200" lvl="0" indent="-457200">
              <a:lnSpc>
                <a:spcPct val="150000"/>
              </a:lnSpc>
              <a:buFont typeface="Arial" panose="020B0604020202020204" pitchFamily="34" charset="0"/>
              <a:buChar char="•"/>
            </a:pPr>
            <a:r>
              <a:rPr lang="zh-CN" altLang="en-US" sz="2000" dirty="0">
                <a:solidFill>
                  <a:srgbClr val="FFFFFF"/>
                </a:solidFill>
                <a:latin typeface="微软雅黑" panose="020B0503020204020204" pitchFamily="34" charset="-122"/>
                <a:ea typeface="微软雅黑" panose="020B0503020204020204" pitchFamily="34" charset="-122"/>
                <a:cs typeface="微软雅黑"/>
              </a:rPr>
              <a:t>目前已发现“</a:t>
            </a:r>
            <a:r>
              <a:rPr lang="zh-CN" altLang="en-US" sz="2000" dirty="0">
                <a:solidFill>
                  <a:srgbClr val="FFFF00"/>
                </a:solidFill>
                <a:latin typeface="微软雅黑" panose="020B0503020204020204" pitchFamily="34" charset="-122"/>
                <a:ea typeface="微软雅黑" panose="020B0503020204020204" pitchFamily="34" charset="-122"/>
                <a:cs typeface="微软雅黑"/>
              </a:rPr>
              <a:t>甲、乙、丙、丁、戊</a:t>
            </a:r>
            <a:r>
              <a:rPr lang="zh-CN" altLang="en-US" sz="2000" dirty="0">
                <a:solidFill>
                  <a:srgbClr val="FFFFFF"/>
                </a:solidFill>
                <a:latin typeface="微软雅黑" panose="020B0503020204020204" pitchFamily="34" charset="-122"/>
                <a:ea typeface="微软雅黑" panose="020B0503020204020204" pitchFamily="34" charset="-122"/>
                <a:cs typeface="微软雅黑"/>
              </a:rPr>
              <a:t>”五种肝炎病毒类型。</a:t>
            </a:r>
            <a:endParaRPr lang="en-US" altLang="zh-CN" sz="2000" dirty="0">
              <a:solidFill>
                <a:srgbClr val="FFFFFF"/>
              </a:solidFill>
              <a:latin typeface="微软雅黑" panose="020B0503020204020204" pitchFamily="34" charset="-122"/>
              <a:ea typeface="微软雅黑" panose="020B0503020204020204" pitchFamily="34" charset="-122"/>
              <a:cs typeface="微软雅黑"/>
            </a:endParaRPr>
          </a:p>
          <a:p>
            <a:pPr marL="457200" lvl="0" indent="-457200">
              <a:lnSpc>
                <a:spcPct val="150000"/>
              </a:lnSpc>
              <a:buFont typeface="Arial" panose="020B0604020202020204" pitchFamily="34" charset="0"/>
              <a:buChar char="•"/>
            </a:pPr>
            <a:r>
              <a:rPr lang="zh-CN" altLang="en-US" sz="2000" kern="0" dirty="0">
                <a:solidFill>
                  <a:schemeClr val="bg1"/>
                </a:solidFill>
                <a:latin typeface="微软雅黑" panose="020B0503020204020204" pitchFamily="34" charset="-122"/>
                <a:ea typeface="微软雅黑" panose="020B0503020204020204" pitchFamily="34" charset="-122"/>
                <a:cs typeface="微软雅黑"/>
              </a:rPr>
              <a:t>其中</a:t>
            </a:r>
            <a:r>
              <a:rPr lang="zh-CN" altLang="en-US" sz="2000" kern="0" dirty="0">
                <a:solidFill>
                  <a:srgbClr val="FFFF00"/>
                </a:solidFill>
                <a:latin typeface="微软雅黑" panose="020B0503020204020204" pitchFamily="34" charset="-122"/>
                <a:ea typeface="微软雅黑" panose="020B0503020204020204" pitchFamily="34" charset="-122"/>
                <a:cs typeface="微软雅黑"/>
              </a:rPr>
              <a:t>乙型肝炎</a:t>
            </a:r>
            <a:r>
              <a:rPr lang="zh-CN" altLang="en-US" sz="2000" kern="0" dirty="0">
                <a:solidFill>
                  <a:schemeClr val="bg1"/>
                </a:solidFill>
                <a:latin typeface="微软雅黑" panose="020B0503020204020204" pitchFamily="34" charset="-122"/>
                <a:ea typeface="微软雅黑" panose="020B0503020204020204" pitchFamily="34" charset="-122"/>
                <a:cs typeface="微软雅黑"/>
              </a:rPr>
              <a:t>（简称乙肝）和</a:t>
            </a:r>
            <a:r>
              <a:rPr lang="zh-CN" altLang="en-US" sz="2000" kern="0" dirty="0">
                <a:solidFill>
                  <a:srgbClr val="FFFF00"/>
                </a:solidFill>
                <a:latin typeface="微软雅黑" panose="020B0503020204020204" pitchFamily="34" charset="-122"/>
                <a:ea typeface="微软雅黑" panose="020B0503020204020204" pitchFamily="34" charset="-122"/>
                <a:cs typeface="微软雅黑"/>
              </a:rPr>
              <a:t>丙型肝炎</a:t>
            </a:r>
            <a:r>
              <a:rPr lang="zh-CN" altLang="en-US" sz="2000" kern="0" dirty="0">
                <a:solidFill>
                  <a:schemeClr val="bg1"/>
                </a:solidFill>
                <a:latin typeface="微软雅黑" panose="020B0503020204020204" pitchFamily="34" charset="-122"/>
                <a:ea typeface="微软雅黑" panose="020B0503020204020204" pitchFamily="34" charset="-122"/>
                <a:cs typeface="微软雅黑"/>
              </a:rPr>
              <a:t>（简称丙肝）是最常见的肝炎</a:t>
            </a:r>
            <a:r>
              <a:rPr lang="zh-CN" altLang="en-US" sz="1600" kern="0" dirty="0">
                <a:solidFill>
                  <a:schemeClr val="bg1"/>
                </a:solidFill>
                <a:latin typeface="微软雅黑" panose="020B0503020204020204" pitchFamily="34" charset="-122"/>
                <a:ea typeface="微软雅黑" panose="020B0503020204020204" pitchFamily="34" charset="-122"/>
                <a:cs typeface="微软雅黑"/>
              </a:rPr>
              <a:t>。</a:t>
            </a:r>
            <a:endParaRPr lang="zh-CN" altLang="en-US" sz="1600" baseline="50000" dirty="0">
              <a:solidFill>
                <a:schemeClr val="bg1"/>
              </a:solidFill>
              <a:latin typeface="微软雅黑" panose="020B0503020204020204" pitchFamily="34" charset="-122"/>
              <a:ea typeface="微软雅黑" panose="020B0503020204020204" pitchFamily="34" charset="-122"/>
              <a:cs typeface="微软雅黑"/>
            </a:endParaRPr>
          </a:p>
        </p:txBody>
      </p:sp>
      <p:pic>
        <p:nvPicPr>
          <p:cNvPr id="32" name="图片 31" descr="粉笔线.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022">
            <a:off x="760318" y="4373772"/>
            <a:ext cx="9263761" cy="508552"/>
          </a:xfrm>
          <a:prstGeom prst="rect">
            <a:avLst/>
          </a:prstGeom>
        </p:spPr>
      </p:pic>
      <p:sp>
        <p:nvSpPr>
          <p:cNvPr id="41" name="矩形 40"/>
          <p:cNvSpPr/>
          <p:nvPr/>
        </p:nvSpPr>
        <p:spPr>
          <a:xfrm rot="21592164">
            <a:off x="-130550" y="4089989"/>
            <a:ext cx="4572000" cy="369332"/>
          </a:xfrm>
          <a:prstGeom prst="rect">
            <a:avLst/>
          </a:prstGeom>
        </p:spPr>
        <p:txBody>
          <a:bodyPr>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cs typeface="微软雅黑"/>
              </a:rPr>
              <a:t>乙肝病毒被发现</a:t>
            </a:r>
            <a:endParaRPr lang="zh-CN" altLang="en-US" baseline="50000" dirty="0">
              <a:solidFill>
                <a:srgbClr val="FFFFFF"/>
              </a:solidFill>
              <a:latin typeface="微软雅黑" panose="020B0503020204020204" pitchFamily="34" charset="-122"/>
              <a:ea typeface="微软雅黑" panose="020B0503020204020204" pitchFamily="34" charset="-122"/>
              <a:cs typeface="微软雅黑"/>
            </a:endParaRPr>
          </a:p>
        </p:txBody>
      </p:sp>
      <p:sp>
        <p:nvSpPr>
          <p:cNvPr id="44" name="矩形 43"/>
          <p:cNvSpPr/>
          <p:nvPr/>
        </p:nvSpPr>
        <p:spPr>
          <a:xfrm rot="21551506">
            <a:off x="3780355" y="4501903"/>
            <a:ext cx="3270120" cy="1338828"/>
          </a:xfrm>
          <a:prstGeom prst="rect">
            <a:avLst/>
          </a:prstGeom>
        </p:spPr>
        <p:txBody>
          <a:bodyPr wrap="square">
            <a:spAutoFit/>
          </a:bodyPr>
          <a:lstStyle/>
          <a:p>
            <a:pPr>
              <a:lnSpc>
                <a:spcPct val="150000"/>
              </a:lnSpc>
            </a:pPr>
            <a:r>
              <a:rPr lang="zh-CN" altLang="en-US" dirty="0">
                <a:solidFill>
                  <a:srgbClr val="FFFFFF"/>
                </a:solidFill>
                <a:latin typeface="微软雅黑" panose="020B0503020204020204" pitchFamily="34" charset="-122"/>
                <a:ea typeface="微软雅黑" panose="020B0503020204020204" pitchFamily="34" charset="-122"/>
                <a:cs typeface="微软雅黑"/>
              </a:rPr>
              <a:t>英国医生普林斯提出很可能有另一种通过血液传播的肝炎病毒，被称为“非甲非乙型肝炎”</a:t>
            </a:r>
          </a:p>
        </p:txBody>
      </p:sp>
      <p:sp>
        <p:nvSpPr>
          <p:cNvPr id="47" name="矩形 46"/>
          <p:cNvSpPr/>
          <p:nvPr/>
        </p:nvSpPr>
        <p:spPr>
          <a:xfrm>
            <a:off x="7367738" y="3551012"/>
            <a:ext cx="3372471" cy="874407"/>
          </a:xfrm>
          <a:prstGeom prst="rect">
            <a:avLst/>
          </a:prstGeom>
        </p:spPr>
        <p:txBody>
          <a:bodyPr wrap="square">
            <a:spAutoFit/>
          </a:bodyPr>
          <a:lstStyle/>
          <a:p>
            <a:pPr>
              <a:lnSpc>
                <a:spcPct val="150000"/>
              </a:lnSpc>
            </a:pPr>
            <a:r>
              <a:rPr lang="zh-CN" altLang="en-US" dirty="0">
                <a:solidFill>
                  <a:srgbClr val="FFFFFF"/>
                </a:solidFill>
                <a:latin typeface="微软雅黑" panose="020B0503020204020204" pitchFamily="34" charset="-122"/>
                <a:ea typeface="微软雅黑" panose="020B0503020204020204" pitchFamily="34" charset="-122"/>
                <a:cs typeface="微软雅黑"/>
              </a:rPr>
              <a:t>发现“非甲非乙型肝炎”的病毒基因，命名为丙型肝炎病毒</a:t>
            </a:r>
            <a:endParaRPr lang="zh-CN" altLang="en-US" sz="1400" baseline="50000" dirty="0">
              <a:solidFill>
                <a:srgbClr val="FFFFFF"/>
              </a:solidFill>
              <a:latin typeface="微软雅黑" panose="020B0503020204020204" pitchFamily="34" charset="-122"/>
              <a:ea typeface="微软雅黑" panose="020B0503020204020204" pitchFamily="34" charset="-122"/>
              <a:cs typeface="微软雅黑"/>
            </a:endParaRPr>
          </a:p>
        </p:txBody>
      </p:sp>
      <p:sp>
        <p:nvSpPr>
          <p:cNvPr id="48" name="矩形 47"/>
          <p:cNvSpPr/>
          <p:nvPr/>
        </p:nvSpPr>
        <p:spPr>
          <a:xfrm rot="21513631">
            <a:off x="-127046" y="4744003"/>
            <a:ext cx="4572000" cy="369332"/>
          </a:xfrm>
          <a:prstGeom prst="rect">
            <a:avLst/>
          </a:prstGeom>
        </p:spPr>
        <p:txBody>
          <a:bodyPr>
            <a:spAutoFit/>
          </a:bodyPr>
          <a:lstStyle/>
          <a:p>
            <a:pPr algn="ctr"/>
            <a:r>
              <a:rPr lang="en-US" altLang="zh-CN" dirty="0">
                <a:solidFill>
                  <a:srgbClr val="FFFF00"/>
                </a:solidFill>
                <a:latin typeface="微软雅黑"/>
                <a:ea typeface="微软雅黑"/>
                <a:cs typeface="微软雅黑"/>
              </a:rPr>
              <a:t>1965</a:t>
            </a:r>
            <a:r>
              <a:rPr lang="zh-CN" altLang="en-US" dirty="0">
                <a:solidFill>
                  <a:srgbClr val="FFFF00"/>
                </a:solidFill>
                <a:latin typeface="微软雅黑"/>
                <a:ea typeface="微软雅黑"/>
                <a:cs typeface="微软雅黑"/>
              </a:rPr>
              <a:t>年</a:t>
            </a:r>
          </a:p>
        </p:txBody>
      </p:sp>
      <p:sp>
        <p:nvSpPr>
          <p:cNvPr id="49" name="矩形 48"/>
          <p:cNvSpPr/>
          <p:nvPr/>
        </p:nvSpPr>
        <p:spPr>
          <a:xfrm rot="21528229">
            <a:off x="3040450" y="4078606"/>
            <a:ext cx="4572000" cy="369332"/>
          </a:xfrm>
          <a:prstGeom prst="rect">
            <a:avLst/>
          </a:prstGeom>
        </p:spPr>
        <p:txBody>
          <a:bodyPr>
            <a:spAutoFit/>
          </a:bodyPr>
          <a:lstStyle/>
          <a:p>
            <a:pPr algn="ctr"/>
            <a:r>
              <a:rPr lang="en-US" altLang="zh-CN" dirty="0">
                <a:solidFill>
                  <a:srgbClr val="FFFF00"/>
                </a:solidFill>
                <a:latin typeface="微软雅黑" panose="020B0503020204020204" pitchFamily="34" charset="-122"/>
                <a:ea typeface="微软雅黑" panose="020B0503020204020204" pitchFamily="34" charset="-122"/>
                <a:cs typeface="微软雅黑"/>
              </a:rPr>
              <a:t>1974</a:t>
            </a:r>
            <a:r>
              <a:rPr lang="zh-CN" altLang="en-US" dirty="0">
                <a:solidFill>
                  <a:srgbClr val="FFFF00"/>
                </a:solidFill>
                <a:latin typeface="微软雅黑" panose="020B0503020204020204" pitchFamily="34" charset="-122"/>
                <a:ea typeface="微软雅黑" panose="020B0503020204020204" pitchFamily="34" charset="-122"/>
                <a:cs typeface="微软雅黑"/>
              </a:rPr>
              <a:t>年</a:t>
            </a:r>
          </a:p>
        </p:txBody>
      </p:sp>
      <p:sp>
        <p:nvSpPr>
          <p:cNvPr id="50" name="矩形 49"/>
          <p:cNvSpPr/>
          <p:nvPr/>
        </p:nvSpPr>
        <p:spPr>
          <a:xfrm>
            <a:off x="6752987" y="4742517"/>
            <a:ext cx="4572000" cy="369332"/>
          </a:xfrm>
          <a:prstGeom prst="rect">
            <a:avLst/>
          </a:prstGeom>
        </p:spPr>
        <p:txBody>
          <a:bodyPr>
            <a:spAutoFit/>
          </a:bodyPr>
          <a:lstStyle/>
          <a:p>
            <a:pPr algn="ctr"/>
            <a:r>
              <a:rPr lang="en-US" altLang="zh-CN" dirty="0">
                <a:solidFill>
                  <a:srgbClr val="FFFF00"/>
                </a:solidFill>
                <a:latin typeface="微软雅黑" panose="020B0503020204020204" pitchFamily="34" charset="-122"/>
                <a:ea typeface="微软雅黑" panose="020B0503020204020204" pitchFamily="34" charset="-122"/>
                <a:cs typeface="微软雅黑"/>
              </a:rPr>
              <a:t>1989</a:t>
            </a:r>
            <a:r>
              <a:rPr lang="zh-CN" altLang="en-US" dirty="0">
                <a:solidFill>
                  <a:srgbClr val="FFFF00"/>
                </a:solidFill>
                <a:latin typeface="微软雅黑" panose="020B0503020204020204" pitchFamily="34" charset="-122"/>
                <a:ea typeface="微软雅黑" panose="020B0503020204020204" pitchFamily="34" charset="-122"/>
                <a:cs typeface="微软雅黑"/>
              </a:rPr>
              <a:t>年</a:t>
            </a:r>
            <a:endParaRPr lang="en-US" altLang="zh-CN" dirty="0">
              <a:solidFill>
                <a:srgbClr val="FFFF00"/>
              </a:solidFill>
              <a:latin typeface="微软雅黑" panose="020B0503020204020204" pitchFamily="34" charset="-122"/>
              <a:ea typeface="微软雅黑" panose="020B0503020204020204" pitchFamily="34" charset="-122"/>
              <a:cs typeface="微软雅黑"/>
            </a:endParaRPr>
          </a:p>
        </p:txBody>
      </p:sp>
      <p:sp>
        <p:nvSpPr>
          <p:cNvPr id="7" name="椭圆形标注 6"/>
          <p:cNvSpPr/>
          <p:nvPr/>
        </p:nvSpPr>
        <p:spPr>
          <a:xfrm>
            <a:off x="10672369" y="3595427"/>
            <a:ext cx="1122364" cy="607491"/>
          </a:xfrm>
          <a:prstGeom prst="wedgeEllipseCallout">
            <a:avLst>
              <a:gd name="adj1" fmla="val 15809"/>
              <a:gd name="adj2" fmla="val 89058"/>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201284" y="3670207"/>
            <a:ext cx="2017882" cy="461665"/>
          </a:xfrm>
          <a:prstGeom prst="rect">
            <a:avLst/>
          </a:prstGeom>
          <a:noFill/>
        </p:spPr>
        <p:txBody>
          <a:bodyPr wrap="square" rtlCol="0">
            <a:spAutoFit/>
          </a:bodyPr>
          <a:lstStyle/>
          <a:p>
            <a:pPr algn="ctr"/>
            <a:r>
              <a:rPr lang="zh-CN" altLang="en-US" sz="1200" dirty="0">
                <a:ln w="0"/>
                <a:solidFill>
                  <a:schemeClr val="bg1"/>
                </a:solidFill>
                <a:latin typeface="微软雅黑" panose="020B0503020204020204" pitchFamily="34" charset="-122"/>
                <a:ea typeface="微软雅黑" panose="020B0503020204020204" pitchFamily="34" charset="-122"/>
              </a:rPr>
              <a:t>我就是</a:t>
            </a:r>
            <a:endParaRPr lang="en-US" altLang="zh-CN" sz="1200" dirty="0">
              <a:ln w="0"/>
              <a:solidFill>
                <a:schemeClr val="bg1"/>
              </a:solidFill>
              <a:latin typeface="微软雅黑" panose="020B0503020204020204" pitchFamily="34" charset="-122"/>
              <a:ea typeface="微软雅黑" panose="020B0503020204020204" pitchFamily="34" charset="-122"/>
            </a:endParaRPr>
          </a:p>
          <a:p>
            <a:pPr algn="ctr"/>
            <a:r>
              <a:rPr lang="zh-CN" altLang="en-US" sz="1200" dirty="0">
                <a:ln w="0"/>
                <a:solidFill>
                  <a:schemeClr val="bg1"/>
                </a:solidFill>
                <a:latin typeface="微软雅黑" panose="020B0503020204020204" pitchFamily="34" charset="-122"/>
                <a:ea typeface="微软雅黑" panose="020B0503020204020204" pitchFamily="34" charset="-122"/>
              </a:rPr>
              <a:t>丙肝病毒</a:t>
            </a:r>
          </a:p>
        </p:txBody>
      </p:sp>
      <p:pic>
        <p:nvPicPr>
          <p:cNvPr id="15" name="图片 14" descr="病毒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03457">
            <a:off x="10697359" y="4251317"/>
            <a:ext cx="1770082" cy="1714789"/>
          </a:xfrm>
          <a:prstGeom prst="rect">
            <a:avLst/>
          </a:prstGeom>
        </p:spPr>
      </p:pic>
    </p:spTree>
    <p:extLst>
      <p:ext uri="{BB962C8B-B14F-4D97-AF65-F5344CB8AC3E}">
        <p14:creationId xmlns:p14="http://schemas.microsoft.com/office/powerpoint/2010/main" val="1972863680"/>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5618</TotalTime>
  <Words>829</Words>
  <Application>Microsoft Office PowerPoint</Application>
  <PresentationFormat>宽屏</PresentationFormat>
  <Paragraphs>98</Paragraphs>
  <Slides>11</Slides>
  <Notes>11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微软雅黑</vt:lpstr>
      <vt:lpstr>Arial</vt:lpstr>
      <vt:lpstr>Calibri</vt:lpstr>
      <vt:lpstr>Wingdings</vt:lpstr>
      <vt:lpstr>Office 主题</vt:lpstr>
      <vt:lpstr>认识我们的肝脏</vt:lpstr>
      <vt:lpstr>让我们给肝脏“画个像”</vt:lpstr>
      <vt:lpstr>功能强大的肝脏堪称“超级生化工厂”</vt:lpstr>
      <vt:lpstr>营养生产线：肝脏的代谢功能</vt:lpstr>
      <vt:lpstr>毒物处理车间：肝脏的解毒排毒功能</vt:lpstr>
      <vt:lpstr>净化车间：肝脏的免疫防御功能</vt:lpstr>
      <vt:lpstr>“超级生化工厂”也有不堪重负的时候</vt:lpstr>
      <vt:lpstr>“伤肝”的主要原因是什么？</vt:lpstr>
      <vt:lpstr>什么是病毒性肝炎</vt:lpstr>
      <vt:lpstr>丙肝和乙肝哪个危害更大？</vt:lpstr>
      <vt:lpstr>这些知识要牢记，肝炎从此远离你</vt:lpstr>
    </vt:vector>
  </TitlesOfParts>
  <Manager/>
  <Company>Consultech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Leo Chang</dc:creator>
  <cp:keywords/>
  <dc:description/>
  <cp:lastModifiedBy>小平</cp:lastModifiedBy>
  <cp:revision>313</cp:revision>
  <dcterms:created xsi:type="dcterms:W3CDTF">2016-10-26T08:09:14Z</dcterms:created>
  <dcterms:modified xsi:type="dcterms:W3CDTF">2023-03-08T11:13:43Z</dcterms:modified>
  <cp:category/>
</cp:coreProperties>
</file>